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2" r:id="rId1"/>
    <p:sldMasterId id="2147484073" r:id="rId2"/>
    <p:sldMasterId id="2147484074" r:id="rId3"/>
    <p:sldMasterId id="2147484075" r:id="rId4"/>
    <p:sldMasterId id="2147484076" r:id="rId5"/>
  </p:sldMasterIdLst>
  <p:notesMasterIdLst>
    <p:notesMasterId r:id="rId26"/>
  </p:notesMasterIdLst>
  <p:sldIdLst>
    <p:sldId id="264" r:id="rId6"/>
    <p:sldId id="265" r:id="rId7"/>
    <p:sldId id="290" r:id="rId8"/>
    <p:sldId id="306" r:id="rId9"/>
    <p:sldId id="283" r:id="rId10"/>
    <p:sldId id="296" r:id="rId11"/>
    <p:sldId id="270" r:id="rId12"/>
    <p:sldId id="288" r:id="rId13"/>
    <p:sldId id="261" r:id="rId14"/>
    <p:sldId id="294" r:id="rId15"/>
    <p:sldId id="284" r:id="rId16"/>
    <p:sldId id="307" r:id="rId17"/>
    <p:sldId id="303" r:id="rId18"/>
    <p:sldId id="298" r:id="rId19"/>
    <p:sldId id="262" r:id="rId20"/>
    <p:sldId id="299" r:id="rId21"/>
    <p:sldId id="281" r:id="rId22"/>
    <p:sldId id="304" r:id="rId23"/>
    <p:sldId id="305" r:id="rId24"/>
    <p:sldId id="26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805"/>
    <a:srgbClr val="FF9903"/>
    <a:srgbClr val="FF8703"/>
    <a:srgbClr val="03AFB9"/>
    <a:srgbClr val="026F74"/>
    <a:srgbClr val="59C6D3"/>
    <a:srgbClr val="B5ECD3"/>
    <a:srgbClr val="4280B4"/>
    <a:srgbClr val="0740DF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8" autoAdjust="0"/>
    <p:restoredTop sz="79867" autoAdjust="0"/>
  </p:normalViewPr>
  <p:slideViewPr>
    <p:cSldViewPr snapToGrid="0" snapToObjects="1">
      <p:cViewPr varScale="1">
        <p:scale>
          <a:sx n="68" d="100"/>
          <a:sy n="68" d="100"/>
        </p:scale>
        <p:origin x="140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F3E4E-4F5D-B446-AABA-ACCEC67020FD}" type="datetimeFigureOut">
              <a:rPr kumimoji="1" lang="ko-KR" altLang="en-US" smtClean="0"/>
              <a:t>2019-03-27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3EDEC-BC48-8E49-8BFE-B838ECE56D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381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실제로 </a:t>
            </a:r>
            <a:r>
              <a:rPr kumimoji="1" lang="ko-KR" altLang="en-US" dirty="0" err="1"/>
              <a:t>퍼블릭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환경에서 구성된 웹 서비스에 </a:t>
            </a:r>
            <a:r>
              <a:rPr kumimoji="1" lang="en-US" altLang="ko-KR" dirty="0"/>
              <a:t>web, was </a:t>
            </a:r>
            <a:r>
              <a:rPr kumimoji="1" lang="ko-KR" altLang="en-US" dirty="0"/>
              <a:t>구성을 </a:t>
            </a:r>
            <a:r>
              <a:rPr kumimoji="1" lang="ko-KR" altLang="en-US" dirty="0" err="1"/>
              <a:t>이중화하고</a:t>
            </a:r>
            <a:r>
              <a:rPr kumimoji="1" lang="en-US" altLang="ko-KR" dirty="0"/>
              <a:t> 2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was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session clustering</a:t>
            </a:r>
            <a:r>
              <a:rPr kumimoji="1" lang="ko-KR" altLang="en-US" dirty="0"/>
              <a:t>하여</a:t>
            </a:r>
            <a:endParaRPr kumimoji="1" lang="en-US" altLang="ko-KR" dirty="0"/>
          </a:p>
          <a:p>
            <a:r>
              <a:rPr kumimoji="1" lang="ko-KR" altLang="en-US" dirty="0"/>
              <a:t>하나의 어플리케이션에 문제가 생기더라도 전체 서비스에 영향을 주지 않는 </a:t>
            </a:r>
            <a:r>
              <a:rPr kumimoji="1" lang="ko-KR" altLang="en-US" dirty="0" err="1"/>
              <a:t>고가용성</a:t>
            </a:r>
            <a:r>
              <a:rPr kumimoji="1" lang="ko-KR" altLang="en-US" dirty="0"/>
              <a:t> 시스템을 구축하여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공공기관이나 기업체등에서 사용할 수 있는 안전한 오픈소스 웹 시스템을 </a:t>
            </a:r>
            <a:r>
              <a:rPr kumimoji="1" lang="ko-KR" altLang="en-US" dirty="0" err="1"/>
              <a:t>구축하려한다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52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061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003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77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138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56" r:id="rId12"/>
    <p:sldLayoutId id="214748385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  <p:sldLayoutId id="2147484060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2019-03-27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도형 39">
            <a:extLst>
              <a:ext uri="{FF2B5EF4-FFF2-40B4-BE49-F238E27FC236}">
                <a16:creationId xmlns:a16="http://schemas.microsoft.com/office/drawing/2014/main" id="{6DB95D19-A6A9-9B44-A05A-5EF577FC4323}"/>
              </a:ext>
            </a:extLst>
          </p:cNvPr>
          <p:cNvSpPr>
            <a:spLocks/>
          </p:cNvSpPr>
          <p:nvPr/>
        </p:nvSpPr>
        <p:spPr>
          <a:xfrm flipH="1">
            <a:off x="7546340" y="97790"/>
            <a:ext cx="4533900" cy="6662420"/>
          </a:xfrm>
          <a:prstGeom prst="rtTriangle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40">
            <a:extLst>
              <a:ext uri="{FF2B5EF4-FFF2-40B4-BE49-F238E27FC236}">
                <a16:creationId xmlns:a16="http://schemas.microsoft.com/office/drawing/2014/main" id="{33F79847-4EBA-D64B-BB65-3E538094AB12}"/>
              </a:ext>
            </a:extLst>
          </p:cNvPr>
          <p:cNvSpPr>
            <a:spLocks/>
          </p:cNvSpPr>
          <p:nvPr/>
        </p:nvSpPr>
        <p:spPr>
          <a:xfrm rot="10800000" flipH="1">
            <a:off x="100330" y="97790"/>
            <a:ext cx="4533900" cy="6662420"/>
          </a:xfrm>
          <a:prstGeom prst="rtTriangle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332740" y="377190"/>
            <a:ext cx="4287520" cy="3695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404040">
                      <a:alpha val="20000"/>
                    </a:srgbClr>
                  </a:solidFill>
                  <a:prstDash val="solid"/>
                </a:ln>
                <a:solidFill>
                  <a:srgbClr val="404040"/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Capstone Design Project2_Seokju Koh</a:t>
            </a: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397375" y="5083175"/>
            <a:ext cx="3401695" cy="11995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+mn-ea"/>
                <a:cs typeface="함초롬돋움" panose="02030504000101010101" pitchFamily="18" charset="-127"/>
              </a:rPr>
              <a:t>2012105055 JongYoung Son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+mn-ea"/>
              <a:cs typeface="함초롬돋움" panose="02030504000101010101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+mn-ea"/>
                <a:cs typeface="함초롬돋움" panose="02030504000101010101" pitchFamily="18" charset="-127"/>
              </a:rPr>
              <a:t>2016115113 SunHee Kim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+mn-ea"/>
              <a:cs typeface="함초롬돋움" panose="02030504000101010101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+mn-ea"/>
                <a:cs typeface="함초롬돋움" panose="02030504000101010101" pitchFamily="18" charset="-127"/>
              </a:rPr>
              <a:t>2016117078 HyunKyung Cho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+mn-ea"/>
              <a:cs typeface="함초롬돋움" panose="02030504000101010101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+mn-ea"/>
                <a:cs typeface="함초롬돋움" panose="02030504000101010101" pitchFamily="18" charset="-127"/>
              </a:rPr>
              <a:t>2016114418 KeunRyeong Bae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836295" y="1689735"/>
            <a:ext cx="10521950" cy="2308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High Availability System 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in Cloud Environment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using WAS Clustering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802505" y="4486275"/>
            <a:ext cx="2591435" cy="460375"/>
            <a:chOff x="4802505" y="4486275"/>
            <a:chExt cx="2591435" cy="46037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4802505" y="4486275"/>
              <a:ext cx="259207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n w="9525" cap="flat" cmpd="sng">
                    <a:solidFill>
                      <a:srgbClr val="303030">
                        <a:alpha val="20000"/>
                      </a:srgbClr>
                    </a:solidFill>
                    <a:prstDash val="solid"/>
                  </a:ln>
                  <a:solidFill>
                    <a:srgbClr val="303030"/>
                  </a:solidFill>
                  <a:latin typeface="+mn-ea"/>
                  <a:cs typeface="함초롬돋움" panose="02030504000101010101" pitchFamily="18" charset="-127"/>
                </a:rPr>
                <a:t>TEAM 5</a:t>
              </a:r>
              <a:endParaRPr lang="ko-KR" altLang="en-US" sz="24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+mn-ea"/>
                <a:cs typeface="함초롬돋움" panose="02030504000101010101" pitchFamily="18" charset="-127"/>
              </a:endParaRPr>
            </a:p>
          </p:txBody>
        </p:sp>
        <p:cxnSp>
          <p:nvCxnSpPr>
            <p:cNvPr id="38" name="도형 37"/>
            <p:cNvCxnSpPr/>
            <p:nvPr/>
          </p:nvCxnSpPr>
          <p:spPr>
            <a:xfrm flipH="1">
              <a:off x="5974080" y="4898390"/>
              <a:ext cx="231140" cy="1270"/>
            </a:xfrm>
            <a:prstGeom prst="line">
              <a:avLst/>
            </a:prstGeom>
            <a:ln w="6350" cap="flat" cmpd="sng">
              <a:solidFill>
                <a:srgbClr val="30303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44" b="16417"/>
          <a:stretch>
            <a:fillRect/>
          </a:stretch>
        </p:blipFill>
        <p:spPr>
          <a:xfrm flipH="1">
            <a:off x="3606165" y="1360805"/>
            <a:ext cx="7865745" cy="4953635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00050" y="715645"/>
            <a:ext cx="4858385" cy="8934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Ⅱ</a:t>
            </a: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. About Project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System Outline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5" y="3508375"/>
            <a:ext cx="1568450" cy="1568450"/>
          </a:xfrm>
          <a:prstGeom prst="rect">
            <a:avLst/>
          </a:prstGeom>
          <a:noFill/>
        </p:spPr>
      </p:pic>
      <p:sp>
        <p:nvSpPr>
          <p:cNvPr id="58" name="TextBox 57"/>
          <p:cNvSpPr txBox="1">
            <a:spLocks/>
          </p:cNvSpPr>
          <p:nvPr/>
        </p:nvSpPr>
        <p:spPr>
          <a:xfrm>
            <a:off x="643255" y="5070475"/>
            <a:ext cx="215011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Web Browser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9" name="화살표: 오른쪽 58"/>
          <p:cNvSpPr>
            <a:spLocks/>
          </p:cNvSpPr>
          <p:nvPr/>
        </p:nvSpPr>
        <p:spPr>
          <a:xfrm>
            <a:off x="2792730" y="3979545"/>
            <a:ext cx="574040" cy="626110"/>
          </a:xfrm>
          <a:prstGeom prst="rightArrow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1" name="TextBox 60"/>
          <p:cNvSpPr txBox="1">
            <a:spLocks/>
          </p:cNvSpPr>
          <p:nvPr/>
        </p:nvSpPr>
        <p:spPr>
          <a:xfrm>
            <a:off x="6255385" y="1102995"/>
            <a:ext cx="2150110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Cloud</a:t>
            </a:r>
            <a:endParaRPr lang="ko-KR" altLang="en-US" sz="2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965" y="3546475"/>
            <a:ext cx="1492250" cy="1492250"/>
          </a:xfrm>
          <a:prstGeom prst="rect">
            <a:avLst/>
          </a:prstGeom>
          <a:noFill/>
        </p:spPr>
      </p:pic>
      <p:sp>
        <p:nvSpPr>
          <p:cNvPr id="63" name="TextBox 62"/>
          <p:cNvSpPr txBox="1">
            <a:spLocks/>
          </p:cNvSpPr>
          <p:nvPr/>
        </p:nvSpPr>
        <p:spPr>
          <a:xfrm>
            <a:off x="4192270" y="5026660"/>
            <a:ext cx="2150110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WEB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745" y="2317115"/>
            <a:ext cx="1905635" cy="1905635"/>
          </a:xfrm>
          <a:prstGeom prst="rect">
            <a:avLst/>
          </a:prstGeom>
          <a:noFill/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745" y="4196080"/>
            <a:ext cx="1905635" cy="1905635"/>
          </a:xfrm>
          <a:prstGeom prst="rect">
            <a:avLst/>
          </a:prstGeom>
          <a:noFill/>
        </p:spPr>
      </p:pic>
      <p:sp>
        <p:nvSpPr>
          <p:cNvPr id="66" name="TextBox 65"/>
          <p:cNvSpPr txBox="1">
            <a:spLocks/>
          </p:cNvSpPr>
          <p:nvPr/>
        </p:nvSpPr>
        <p:spPr>
          <a:xfrm>
            <a:off x="8187690" y="3422015"/>
            <a:ext cx="2150110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WAS1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7" name="TextBox 66"/>
          <p:cNvSpPr txBox="1">
            <a:spLocks/>
          </p:cNvSpPr>
          <p:nvPr/>
        </p:nvSpPr>
        <p:spPr>
          <a:xfrm>
            <a:off x="8192770" y="5339715"/>
            <a:ext cx="2150110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WAS2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6138545" y="3230245"/>
            <a:ext cx="1577975" cy="74993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6148070" y="4563110"/>
            <a:ext cx="1539240" cy="56578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팔각형 69"/>
          <p:cNvSpPr>
            <a:spLocks/>
          </p:cNvSpPr>
          <p:nvPr/>
        </p:nvSpPr>
        <p:spPr>
          <a:xfrm>
            <a:off x="6786880" y="2284730"/>
            <a:ext cx="3852545" cy="3733165"/>
          </a:xfrm>
          <a:prstGeom prst="octagon">
            <a:avLst/>
          </a:prstGeom>
          <a:noFill/>
          <a:ln w="57150" cap="flat" cmpd="sng">
            <a:solidFill>
              <a:srgbClr val="CC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81720" y="2529840"/>
            <a:ext cx="1162685" cy="1048385"/>
          </a:xfrm>
          <a:prstGeom prst="rect">
            <a:avLst/>
          </a:prstGeom>
          <a:noFill/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67140" y="4498975"/>
            <a:ext cx="791210" cy="895985"/>
          </a:xfrm>
          <a:prstGeom prst="rect">
            <a:avLst/>
          </a:prstGeom>
          <a:noFill/>
        </p:spPr>
      </p:pic>
      <p:grpSp>
        <p:nvGrpSpPr>
          <p:cNvPr id="74" name="그룹 73"/>
          <p:cNvGrpSpPr/>
          <p:nvPr/>
        </p:nvGrpSpPr>
        <p:grpSpPr>
          <a:xfrm>
            <a:off x="6532245" y="3251835"/>
            <a:ext cx="734695" cy="741045"/>
            <a:chOff x="6532245" y="3251835"/>
            <a:chExt cx="734695" cy="741045"/>
          </a:xfrm>
        </p:grpSpPr>
        <p:cxnSp>
          <p:nvCxnSpPr>
            <p:cNvPr id="75" name="직선 연결선 74"/>
            <p:cNvCxnSpPr/>
            <p:nvPr/>
          </p:nvCxnSpPr>
          <p:spPr>
            <a:xfrm flipV="1">
              <a:off x="6532245" y="3251835"/>
              <a:ext cx="734695" cy="734060"/>
            </a:xfrm>
            <a:prstGeom prst="line">
              <a:avLst/>
            </a:prstGeom>
            <a:ln w="57150" cap="flat" cmpd="sng">
              <a:solidFill>
                <a:srgbClr val="FFFF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6532245" y="3251835"/>
              <a:ext cx="734695" cy="741045"/>
            </a:xfrm>
            <a:prstGeom prst="line">
              <a:avLst/>
            </a:prstGeom>
            <a:ln w="57150" cap="flat" cmpd="sng">
              <a:solidFill>
                <a:srgbClr val="FFFF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직사각형 76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8" name="직사각형 77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505 0.225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 animBg="1"/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Ⅱ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lt"/>
                <a:ea typeface="-윤고딕330" panose="02030504000101010101" pitchFamily="18" charset="-127"/>
              </a:rPr>
              <a:t>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lt"/>
                <a:ea typeface="-윤고딕310" panose="02030504000101010101" pitchFamily="18" charset="-127"/>
              </a:rPr>
              <a:t>System Outline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lt"/>
              <a:ea typeface="-윤고딕330" panose="02030504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AC80F3-058B-8A47-9725-C222B9C082DC}"/>
              </a:ext>
            </a:extLst>
          </p:cNvPr>
          <p:cNvGrpSpPr/>
          <p:nvPr/>
        </p:nvGrpSpPr>
        <p:grpSpPr>
          <a:xfrm>
            <a:off x="3399155" y="608330"/>
            <a:ext cx="8453120" cy="5582285"/>
            <a:chOff x="3399155" y="608330"/>
            <a:chExt cx="8453120" cy="558228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900"/>
                      </a14:imgEffect>
                      <a14:imgEffect>
                        <a14:sharpenSoften amoun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44" b="16417"/>
            <a:stretch>
              <a:fillRect/>
            </a:stretch>
          </p:blipFill>
          <p:spPr>
            <a:xfrm flipH="1">
              <a:off x="3399155" y="863600"/>
              <a:ext cx="8453755" cy="5327650"/>
            </a:xfrm>
            <a:prstGeom prst="rect">
              <a:avLst/>
            </a:prstGeom>
            <a:no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68160" y="608330"/>
              <a:ext cx="3966210" cy="2010410"/>
            </a:xfrm>
            <a:prstGeom prst="rect">
              <a:avLst/>
            </a:prstGeom>
            <a:noFill/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33" b="32286"/>
            <a:stretch>
              <a:fillRect/>
            </a:stretch>
          </p:blipFill>
          <p:spPr>
            <a:xfrm>
              <a:off x="7870825" y="2650490"/>
              <a:ext cx="3089910" cy="938530"/>
            </a:xfrm>
            <a:prstGeom prst="rect">
              <a:avLst/>
            </a:prstGeom>
            <a:noFill/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33" b="32286"/>
            <a:stretch>
              <a:fillRect/>
            </a:stretch>
          </p:blipFill>
          <p:spPr>
            <a:xfrm>
              <a:off x="7986395" y="4501515"/>
              <a:ext cx="3089910" cy="938530"/>
            </a:xfrm>
            <a:prstGeom prst="rect">
              <a:avLst/>
            </a:prstGeom>
            <a:noFill/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1245" y="3338830"/>
              <a:ext cx="2813050" cy="1535430"/>
            </a:xfrm>
            <a:prstGeom prst="rect">
              <a:avLst/>
            </a:prstGeom>
            <a:noFill/>
          </p:spPr>
        </p:pic>
        <p:cxnSp>
          <p:nvCxnSpPr>
            <p:cNvPr id="28" name="도형 68"/>
            <p:cNvCxnSpPr/>
            <p:nvPr/>
          </p:nvCxnSpPr>
          <p:spPr>
            <a:xfrm>
              <a:off x="6479540" y="4356100"/>
              <a:ext cx="1490980" cy="547370"/>
            </a:xfrm>
            <a:prstGeom prst="straightConnector1">
              <a:avLst/>
            </a:prstGeom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도형 67"/>
            <p:cNvCxnSpPr/>
            <p:nvPr/>
          </p:nvCxnSpPr>
          <p:spPr>
            <a:xfrm flipV="1">
              <a:off x="6470650" y="3066415"/>
              <a:ext cx="1527810" cy="726440"/>
            </a:xfrm>
            <a:prstGeom prst="straightConnector1">
              <a:avLst/>
            </a:prstGeom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텍스트 상자 66"/>
            <p:cNvSpPr txBox="1">
              <a:spLocks/>
            </p:cNvSpPr>
            <p:nvPr/>
          </p:nvSpPr>
          <p:spPr>
            <a:xfrm>
              <a:off x="8616315" y="5234940"/>
              <a:ext cx="1264920" cy="4470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『WAS2』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텍스트 상자 65"/>
            <p:cNvSpPr txBox="1">
              <a:spLocks/>
            </p:cNvSpPr>
            <p:nvPr/>
          </p:nvSpPr>
          <p:spPr>
            <a:xfrm>
              <a:off x="8234680" y="3498215"/>
              <a:ext cx="2081530" cy="4470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『WAS1』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텍스트 상자 62"/>
            <p:cNvSpPr txBox="1">
              <a:spLocks/>
            </p:cNvSpPr>
            <p:nvPr/>
          </p:nvSpPr>
          <p:spPr>
            <a:xfrm>
              <a:off x="3812540" y="4872355"/>
              <a:ext cx="2081530" cy="4470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『WEB』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5" name="직사각형 84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6" name="직사각형 85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5" y="3508375"/>
            <a:ext cx="1568450" cy="1568450"/>
          </a:xfrm>
          <a:prstGeom prst="rect">
            <a:avLst/>
          </a:prstGeom>
          <a:noFill/>
        </p:spPr>
      </p:pic>
      <p:sp>
        <p:nvSpPr>
          <p:cNvPr id="88" name="TextBox 87"/>
          <p:cNvSpPr txBox="1">
            <a:spLocks/>
          </p:cNvSpPr>
          <p:nvPr/>
        </p:nvSpPr>
        <p:spPr>
          <a:xfrm>
            <a:off x="643255" y="5070475"/>
            <a:ext cx="215011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Web Browser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9" name="화살표: 오른쪽 88"/>
          <p:cNvSpPr>
            <a:spLocks/>
          </p:cNvSpPr>
          <p:nvPr/>
        </p:nvSpPr>
        <p:spPr>
          <a:xfrm>
            <a:off x="2792730" y="3979545"/>
            <a:ext cx="574040" cy="626110"/>
          </a:xfrm>
          <a:prstGeom prst="rightArrow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930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9FA8CA4D-DB33-4626-BBF3-BC18A59B2D9D}"/>
              </a:ext>
            </a:extLst>
          </p:cNvPr>
          <p:cNvSpPr txBox="1">
            <a:spLocks/>
          </p:cNvSpPr>
          <p:nvPr/>
        </p:nvSpPr>
        <p:spPr>
          <a:xfrm>
            <a:off x="400050" y="715645"/>
            <a:ext cx="4860290" cy="8915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Ⅱ</a:t>
            </a: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. About Project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Project Progress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565C03-D473-4BBC-B6BC-E7095C6816D4}"/>
              </a:ext>
            </a:extLst>
          </p:cNvPr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6C91CE-E05C-41ED-9C60-4F680621813D}"/>
              </a:ext>
            </a:extLst>
          </p:cNvPr>
          <p:cNvSpPr>
            <a:spLocks/>
          </p:cNvSpPr>
          <p:nvPr/>
        </p:nvSpPr>
        <p:spPr>
          <a:xfrm>
            <a:off x="169545" y="809625"/>
            <a:ext cx="137160" cy="70675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pig82/AppData/Roaming/PolarisOffice/ETemp/7104_18781880/fImage526306219169.png">
            <a:extLst>
              <a:ext uri="{FF2B5EF4-FFF2-40B4-BE49-F238E27FC236}">
                <a16:creationId xmlns:a16="http://schemas.microsoft.com/office/drawing/2014/main" id="{EED700AD-370A-491C-B754-52360B6FB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3166745"/>
            <a:ext cx="3608070" cy="3261995"/>
          </a:xfrm>
          <a:prstGeom prst="rect">
            <a:avLst/>
          </a:prstGeom>
          <a:noFill/>
        </p:spPr>
      </p:pic>
      <p:pic>
        <p:nvPicPr>
          <p:cNvPr id="8" name="그림 7" descr="C:/Users/pig82/AppData/Roaming/PolarisOffice/ETemp/7104_18781880/fImage209796225724.png">
            <a:extLst>
              <a:ext uri="{FF2B5EF4-FFF2-40B4-BE49-F238E27FC236}">
                <a16:creationId xmlns:a16="http://schemas.microsoft.com/office/drawing/2014/main" id="{E2DAE7AA-CC74-480F-BADE-220D1F3DA7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95" y="2700655"/>
            <a:ext cx="3733165" cy="1456690"/>
          </a:xfrm>
          <a:prstGeom prst="rect">
            <a:avLst/>
          </a:prstGeom>
          <a:noFill/>
        </p:spPr>
      </p:pic>
      <p:sp>
        <p:nvSpPr>
          <p:cNvPr id="9" name="텍스트 상자 89">
            <a:extLst>
              <a:ext uri="{FF2B5EF4-FFF2-40B4-BE49-F238E27FC236}">
                <a16:creationId xmlns:a16="http://schemas.microsoft.com/office/drawing/2014/main" id="{1239F8BB-68CE-48AF-B42A-FDA4734FD4E5}"/>
              </a:ext>
            </a:extLst>
          </p:cNvPr>
          <p:cNvSpPr txBox="1">
            <a:spLocks/>
          </p:cNvSpPr>
          <p:nvPr/>
        </p:nvSpPr>
        <p:spPr>
          <a:xfrm>
            <a:off x="-90311" y="1689129"/>
            <a:ext cx="6324600" cy="77072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 eaLnBrk="0"/>
            <a:r>
              <a:rPr lang="en-US" altLang="ko-KR" sz="4400" b="1" dirty="0">
                <a:solidFill>
                  <a:srgbClr val="FFA00E"/>
                </a:solidFill>
                <a:latin typeface="맑은 고딕" charset="0"/>
                <a:ea typeface="맑은 고딕" charset="0"/>
              </a:rPr>
              <a:t>Server construction</a:t>
            </a:r>
            <a:endParaRPr lang="ko-KR" altLang="en-US" sz="4400" b="1" strike="noStrike" cap="none" dirty="0">
              <a:solidFill>
                <a:srgbClr val="03AFB9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1">
            <a:extLst>
              <a:ext uri="{FF2B5EF4-FFF2-40B4-BE49-F238E27FC236}">
                <a16:creationId xmlns:a16="http://schemas.microsoft.com/office/drawing/2014/main" id="{D99BF9CE-B543-4FBA-B208-ECCAE60A948F}"/>
              </a:ext>
            </a:extLst>
          </p:cNvPr>
          <p:cNvCxnSpPr/>
          <p:nvPr/>
        </p:nvCxnSpPr>
        <p:spPr>
          <a:xfrm flipH="1">
            <a:off x="6048375" y="1733550"/>
            <a:ext cx="1905" cy="4760595"/>
          </a:xfrm>
          <a:prstGeom prst="line">
            <a:avLst/>
          </a:prstGeom>
          <a:ln w="63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lg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CA46433-6323-44A9-9889-46CF3E671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321" b="64573"/>
          <a:stretch/>
        </p:blipFill>
        <p:spPr>
          <a:xfrm>
            <a:off x="666750" y="2700655"/>
            <a:ext cx="4643168" cy="23537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BFC8A5-5FA1-462C-8432-10B486E4D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305" y="3713074"/>
            <a:ext cx="4001249" cy="2500781"/>
          </a:xfrm>
          <a:prstGeom prst="rect">
            <a:avLst/>
          </a:prstGeom>
        </p:spPr>
      </p:pic>
      <p:sp>
        <p:nvSpPr>
          <p:cNvPr id="13" name="텍스트 상자 90">
            <a:extLst>
              <a:ext uri="{FF2B5EF4-FFF2-40B4-BE49-F238E27FC236}">
                <a16:creationId xmlns:a16="http://schemas.microsoft.com/office/drawing/2014/main" id="{C4960352-5C32-48DB-B69A-36DDAB2AE5DA}"/>
              </a:ext>
            </a:extLst>
          </p:cNvPr>
          <p:cNvSpPr txBox="1">
            <a:spLocks/>
          </p:cNvSpPr>
          <p:nvPr/>
        </p:nvSpPr>
        <p:spPr>
          <a:xfrm>
            <a:off x="5217795" y="1689129"/>
            <a:ext cx="7832090" cy="77072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solidFill>
                  <a:srgbClr val="FFA00E"/>
                </a:solidFill>
                <a:latin typeface="맑은 고딕" charset="0"/>
                <a:ea typeface="맑은 고딕" charset="0"/>
              </a:rPr>
              <a:t>Studying</a:t>
            </a:r>
            <a:endParaRPr lang="ko-KR" altLang="en-US" sz="4400" b="1" strike="noStrike" cap="none" dirty="0">
              <a:solidFill>
                <a:srgbClr val="03AFB9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6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9750" cy="666369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2546985" y="5341620"/>
            <a:ext cx="359410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Future Plan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2541905" y="4159885"/>
            <a:ext cx="333057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Project Plan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2476500" y="1532890"/>
            <a:ext cx="4402455" cy="782955"/>
          </a:xfrm>
          <a:prstGeom prst="roundRect">
            <a:avLst>
              <a:gd name="adj" fmla="val 50000"/>
            </a:avLst>
          </a:prstGeom>
          <a:solidFill>
            <a:srgbClr val="FF990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latin typeface="맑은 고딕" charset="0"/>
                <a:ea typeface="맑은 고딕" charset="0"/>
              </a:rPr>
              <a:t>Ⅲ. Timeline</a:t>
            </a:r>
            <a:endParaRPr lang="ko-KR" altLang="en-US" sz="28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2522855" y="3561715"/>
            <a:ext cx="2468880" cy="60960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2" name="직선 연결선[R] 21"/>
          <p:cNvCxnSpPr>
            <a:endCxn id="21" idx="1"/>
          </p:cNvCxnSpPr>
          <p:nvPr/>
        </p:nvCxnSpPr>
        <p:spPr>
          <a:xfrm>
            <a:off x="112395" y="3585845"/>
            <a:ext cx="2411095" cy="6985"/>
          </a:xfrm>
          <a:prstGeom prst="line">
            <a:avLst/>
          </a:prstGeom>
          <a:ln w="635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22"/>
          <p:cNvSpPr>
            <a:spLocks/>
          </p:cNvSpPr>
          <p:nvPr/>
        </p:nvSpPr>
        <p:spPr>
          <a:xfrm>
            <a:off x="2511425" y="4766945"/>
            <a:ext cx="2413635" cy="4635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2537460" y="5958205"/>
            <a:ext cx="2326005" cy="4635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5" name="직선 연결선[R] 24"/>
          <p:cNvCxnSpPr/>
          <p:nvPr/>
        </p:nvCxnSpPr>
        <p:spPr>
          <a:xfrm>
            <a:off x="111125" y="4792980"/>
            <a:ext cx="2411095" cy="4445"/>
          </a:xfrm>
          <a:prstGeom prst="line">
            <a:avLst/>
          </a:prstGeom>
          <a:ln w="635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/>
          <p:cNvCxnSpPr/>
          <p:nvPr/>
        </p:nvCxnSpPr>
        <p:spPr>
          <a:xfrm>
            <a:off x="136525" y="5986780"/>
            <a:ext cx="2411095" cy="4445"/>
          </a:xfrm>
          <a:prstGeom prst="line">
            <a:avLst/>
          </a:prstGeom>
          <a:ln w="635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>
            <a:spLocks/>
          </p:cNvSpPr>
          <p:nvPr/>
        </p:nvSpPr>
        <p:spPr>
          <a:xfrm>
            <a:off x="8686800" y="97790"/>
            <a:ext cx="3393440" cy="6654165"/>
          </a:xfrm>
          <a:prstGeom prst="rect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2546985" y="2948940"/>
            <a:ext cx="286385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Paper Plan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0001"/>
          <a:stretch>
            <a:fillRect/>
          </a:stretch>
        </p:blipFill>
        <p:spPr>
          <a:xfrm>
            <a:off x="923925" y="1704340"/>
            <a:ext cx="3438525" cy="486219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7865" y="1704340"/>
            <a:ext cx="3440430" cy="4862195"/>
          </a:xfrm>
          <a:prstGeom prst="rect">
            <a:avLst/>
          </a:prstGeom>
          <a:noFill/>
        </p:spPr>
      </p:pic>
      <p:pic>
        <p:nvPicPr>
          <p:cNvPr id="1028" name="Picture 10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35" y="1989455"/>
            <a:ext cx="2866390" cy="2879090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8331200" y="5054600"/>
            <a:ext cx="31978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offline meeting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- March -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Ⅲ</a:t>
            </a: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. Timeline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Previously...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</p:txBody>
      </p:sp>
      <p:sp>
        <p:nvSpPr>
          <p:cNvPr id="1029" name="직사각형 1028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30" name="직사각형 1029"/>
          <p:cNvSpPr>
            <a:spLocks/>
          </p:cNvSpPr>
          <p:nvPr/>
        </p:nvSpPr>
        <p:spPr>
          <a:xfrm>
            <a:off x="169545" y="809625"/>
            <a:ext cx="136525" cy="706120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/>
        </p:nvSpPr>
        <p:spPr>
          <a:xfrm>
            <a:off x="3902075" y="1840865"/>
            <a:ext cx="8553450" cy="2428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Implementation and</a:t>
            </a:r>
            <a:endParaRPr lang="ko-KR" altLang="en-US" sz="38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fault-tolerance test of </a:t>
            </a: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a High Availability System </a:t>
            </a:r>
            <a:endParaRPr lang="ko-KR" altLang="en-US" sz="38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in a cloud environment</a:t>
            </a:r>
            <a:endParaRPr lang="ko-KR" altLang="en-US" sz="38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AD98B-A407-F347-A775-7997356D550F}"/>
              </a:ext>
            </a:extLst>
          </p:cNvPr>
          <p:cNvSpPr txBox="1"/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Ⅲ</a:t>
            </a: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. Timeline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Paper Plan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</p:txBody>
      </p:sp>
      <p:sp>
        <p:nvSpPr>
          <p:cNvPr id="1029" name="직사각형 1028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30" name="직사각형 1029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4699000" y="4397375"/>
            <a:ext cx="6958330" cy="11988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클라우드 환경에서의 </a:t>
            </a:r>
            <a:endParaRPr lang="ko-KR" altLang="en-US" sz="24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고가용성 시스템 구현 및</a:t>
            </a:r>
            <a:endParaRPr lang="ko-KR" altLang="en-US" sz="24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결함 내성 시험</a:t>
            </a:r>
            <a:endParaRPr lang="ko-KR" altLang="en-US" sz="24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640" y="1562100"/>
            <a:ext cx="3606165" cy="5080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968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Ⅲ</a:t>
            </a: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. Timeline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Paper Plan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</p:txBody>
      </p:sp>
      <p:sp>
        <p:nvSpPr>
          <p:cNvPr id="1029" name="직사각형 1028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30" name="직사각형 1029"/>
          <p:cNvSpPr>
            <a:spLocks/>
          </p:cNvSpPr>
          <p:nvPr/>
        </p:nvSpPr>
        <p:spPr>
          <a:xfrm>
            <a:off x="169545" y="809625"/>
            <a:ext cx="136525" cy="706120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640" y="1562100"/>
            <a:ext cx="3606165" cy="5080635"/>
          </a:xfrm>
          <a:prstGeom prst="rect">
            <a:avLst/>
          </a:prstGeom>
          <a:noFill/>
        </p:spPr>
      </p:pic>
      <p:sp>
        <p:nvSpPr>
          <p:cNvPr id="1034" name="TextBox 1033"/>
          <p:cNvSpPr txBox="1">
            <a:spLocks/>
          </p:cNvSpPr>
          <p:nvPr/>
        </p:nvSpPr>
        <p:spPr>
          <a:xfrm>
            <a:off x="4923155" y="1972310"/>
            <a:ext cx="695896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Paper title and Summary : 3/29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1035" name="TextBox 1034"/>
          <p:cNvSpPr txBox="1">
            <a:spLocks/>
          </p:cNvSpPr>
          <p:nvPr/>
        </p:nvSpPr>
        <p:spPr>
          <a:xfrm>
            <a:off x="4923790" y="2720340"/>
            <a:ext cx="695896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Paper Manuscript : 4/22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pic>
        <p:nvPicPr>
          <p:cNvPr id="1036" name="그림 1035" descr="C:/Users/pig82/AppData/Roaming/PolarisOffice/ETemp/7104_18781880/fImage27894720147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3995420"/>
            <a:ext cx="6591935" cy="16389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602740" y="1883410"/>
          <a:ext cx="8989695" cy="40970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21310">
                <a:tc rowSpan="2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strike="noStrike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Mar.</a:t>
                      </a:r>
                      <a:endParaRPr lang="ko-KR" altLang="en-US" sz="1400" b="1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3AFB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strike="noStrike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Apr.</a:t>
                      </a:r>
                      <a:endParaRPr lang="ko-KR" altLang="en-US" sz="1400" b="1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3AFB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strike="noStrike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May.</a:t>
                      </a:r>
                      <a:endParaRPr lang="ko-KR" altLang="en-US" sz="1400" b="1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3AFB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0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nd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rd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th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5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th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st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nd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rd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th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st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nd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rd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th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5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th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Planning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Study about topic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3F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AE3F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Construct cloud environment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Construct WEB/WAS server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Clustering 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WAS server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Testing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Completion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Paper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" name="사각형: 둥근 모서리 17"/>
          <p:cNvSpPr>
            <a:spLocks/>
          </p:cNvSpPr>
          <p:nvPr/>
        </p:nvSpPr>
        <p:spPr>
          <a:xfrm>
            <a:off x="7092315" y="4889500"/>
            <a:ext cx="2362200" cy="194945"/>
          </a:xfrm>
          <a:prstGeom prst="roundRect">
            <a:avLst>
              <a:gd name="adj" fmla="val 49879"/>
            </a:avLst>
          </a:prstGeom>
          <a:solidFill>
            <a:srgbClr val="FED5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4" name="사각형: 둥근 모서리 33"/>
          <p:cNvSpPr>
            <a:spLocks/>
          </p:cNvSpPr>
          <p:nvPr/>
        </p:nvSpPr>
        <p:spPr>
          <a:xfrm>
            <a:off x="3018790" y="2845435"/>
            <a:ext cx="1190625" cy="194310"/>
          </a:xfrm>
          <a:prstGeom prst="roundRect">
            <a:avLst>
              <a:gd name="adj" fmla="val 49879"/>
            </a:avLst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7" name="사각형: 둥근 모서리 36"/>
          <p:cNvSpPr>
            <a:spLocks/>
          </p:cNvSpPr>
          <p:nvPr/>
        </p:nvSpPr>
        <p:spPr>
          <a:xfrm>
            <a:off x="3601085" y="3261995"/>
            <a:ext cx="1190625" cy="194310"/>
          </a:xfrm>
          <a:prstGeom prst="roundRect">
            <a:avLst>
              <a:gd name="adj" fmla="val 49879"/>
            </a:avLst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8" name="사각형: 둥근 모서리 37"/>
          <p:cNvSpPr>
            <a:spLocks/>
          </p:cNvSpPr>
          <p:nvPr/>
        </p:nvSpPr>
        <p:spPr>
          <a:xfrm>
            <a:off x="4195445" y="3677920"/>
            <a:ext cx="1134110" cy="194310"/>
          </a:xfrm>
          <a:prstGeom prst="roundRect">
            <a:avLst>
              <a:gd name="adj" fmla="val 49879"/>
            </a:avLst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9" name="사각형: 둥근 모서리 38"/>
          <p:cNvSpPr>
            <a:spLocks/>
          </p:cNvSpPr>
          <p:nvPr/>
        </p:nvSpPr>
        <p:spPr>
          <a:xfrm>
            <a:off x="4777105" y="4061460"/>
            <a:ext cx="1745615" cy="194310"/>
          </a:xfrm>
          <a:prstGeom prst="roundRect">
            <a:avLst>
              <a:gd name="adj" fmla="val 49879"/>
            </a:avLst>
          </a:prstGeom>
          <a:gradFill rotWithShape="1">
            <a:gsLst>
              <a:gs pos="0">
                <a:srgbClr val="03AFB9"/>
              </a:gs>
              <a:gs pos="36000">
                <a:srgbClr val="FED548"/>
              </a:gs>
            </a:gsLst>
            <a:lin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0" name="사각형: 둥근 모서리 39"/>
          <p:cNvSpPr>
            <a:spLocks/>
          </p:cNvSpPr>
          <p:nvPr/>
        </p:nvSpPr>
        <p:spPr>
          <a:xfrm>
            <a:off x="5342255" y="4458970"/>
            <a:ext cx="2362200" cy="194945"/>
          </a:xfrm>
          <a:prstGeom prst="roundRect">
            <a:avLst>
              <a:gd name="adj" fmla="val 49879"/>
            </a:avLst>
          </a:prstGeom>
          <a:solidFill>
            <a:srgbClr val="FED5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1" name="사각형: 둥근 모서리 40"/>
          <p:cNvSpPr>
            <a:spLocks/>
          </p:cNvSpPr>
          <p:nvPr/>
        </p:nvSpPr>
        <p:spPr>
          <a:xfrm>
            <a:off x="8264525" y="5269230"/>
            <a:ext cx="2339340" cy="195580"/>
          </a:xfrm>
          <a:prstGeom prst="roundRect">
            <a:avLst>
              <a:gd name="adj" fmla="val 49879"/>
            </a:avLst>
          </a:prstGeom>
          <a:solidFill>
            <a:srgbClr val="FED5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사각형: 둥근 모서리 41"/>
          <p:cNvSpPr>
            <a:spLocks/>
          </p:cNvSpPr>
          <p:nvPr/>
        </p:nvSpPr>
        <p:spPr>
          <a:xfrm>
            <a:off x="4178300" y="5676265"/>
            <a:ext cx="2908935" cy="194945"/>
          </a:xfrm>
          <a:prstGeom prst="roundRect">
            <a:avLst>
              <a:gd name="adj" fmla="val 49879"/>
            </a:avLst>
          </a:prstGeom>
          <a:gradFill rotWithShape="1">
            <a:gsLst>
              <a:gs pos="0">
                <a:srgbClr val="03AFB9"/>
              </a:gs>
              <a:gs pos="46000">
                <a:srgbClr val="FED548"/>
              </a:gs>
            </a:gsLst>
            <a:lin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9860F-D596-A745-BF4D-275CBC242AD8}"/>
              </a:ext>
            </a:extLst>
          </p:cNvPr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Ⅲ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lt"/>
                <a:ea typeface="-윤고딕330" panose="02030504000101010101" pitchFamily="18" charset="-127"/>
              </a:rPr>
              <a:t>. Timeline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lt"/>
                <a:ea typeface="-윤고딕310" panose="02030504000101010101" pitchFamily="18" charset="-127"/>
              </a:rPr>
              <a:t>Project Plan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lt"/>
              <a:ea typeface="-윤고딕330" panose="02030504000101010101" pitchFamily="18" charset="-127"/>
            </a:endParaRPr>
          </a:p>
        </p:txBody>
      </p:sp>
      <p:sp>
        <p:nvSpPr>
          <p:cNvPr id="43" name="직사각형 4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직사각형 43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443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>
            <a:spLocks/>
          </p:cNvSpPr>
          <p:nvPr/>
        </p:nvSpPr>
        <p:spPr>
          <a:xfrm>
            <a:off x="400050" y="715645"/>
            <a:ext cx="4859020" cy="8940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latin typeface="+mj-ea"/>
                <a:ea typeface="+mj-ea"/>
              </a:rPr>
              <a:t>Ⅲ</a:t>
            </a: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+mj-ea"/>
                <a:ea typeface="+mj-ea"/>
              </a:rPr>
              <a:t>. Timeline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+mj-ea"/>
              <a:ea typeface="+mj-ea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+mj-ea"/>
                <a:ea typeface="+mj-ea"/>
              </a:rPr>
              <a:t>Future Plan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+mj-ea"/>
              <a:ea typeface="+mj-ea"/>
            </a:endParaRPr>
          </a:p>
        </p:txBody>
      </p:sp>
      <p:sp>
        <p:nvSpPr>
          <p:cNvPr id="1029" name="도형 1028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30" name="도형 1029"/>
          <p:cNvSpPr>
            <a:spLocks/>
          </p:cNvSpPr>
          <p:nvPr/>
        </p:nvSpPr>
        <p:spPr>
          <a:xfrm>
            <a:off x="169545" y="809625"/>
            <a:ext cx="137160" cy="70675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031" name="그림 1030" descr="C:/Users/pig82/AppData/Roaming/PolarisOffice/ETemp/7104_18781880/fImage4511674093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55" y="1073785"/>
            <a:ext cx="3549015" cy="5316855"/>
          </a:xfrm>
          <a:prstGeom prst="rect">
            <a:avLst/>
          </a:prstGeom>
          <a:noFill/>
        </p:spPr>
      </p:pic>
      <p:pic>
        <p:nvPicPr>
          <p:cNvPr id="1032" name="그림 1031" descr="C:/Users/pig82/AppData/Roaming/PolarisOffice/ETemp/7104_18781880/fImage4486741696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7565" y="1989137"/>
            <a:ext cx="2867025" cy="2879725"/>
          </a:xfrm>
          <a:prstGeom prst="rect">
            <a:avLst/>
          </a:prstGeom>
          <a:noFill/>
        </p:spPr>
      </p:pic>
      <p:sp>
        <p:nvSpPr>
          <p:cNvPr id="1033" name="텍스트 상자 1032"/>
          <p:cNvSpPr txBox="1">
            <a:spLocks/>
          </p:cNvSpPr>
          <p:nvPr/>
        </p:nvSpPr>
        <p:spPr>
          <a:xfrm>
            <a:off x="1941830" y="5054282"/>
            <a:ext cx="3198495" cy="7080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offline meeting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- April -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>
            <a:spLocks/>
          </p:cNvSpPr>
          <p:nvPr/>
        </p:nvSpPr>
        <p:spPr>
          <a:xfrm>
            <a:off x="400050" y="715645"/>
            <a:ext cx="4859020" cy="8940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Ⅲ</a:t>
            </a: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. Timeline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Future Plan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</p:txBody>
      </p:sp>
      <p:sp>
        <p:nvSpPr>
          <p:cNvPr id="1029" name="도형 1028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30" name="도형 1029"/>
          <p:cNvSpPr>
            <a:spLocks/>
          </p:cNvSpPr>
          <p:nvPr/>
        </p:nvSpPr>
        <p:spPr>
          <a:xfrm>
            <a:off x="169545" y="809625"/>
            <a:ext cx="137160" cy="70675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560" y="751205"/>
            <a:ext cx="6221095" cy="4250690"/>
            <a:chOff x="2829560" y="751205"/>
            <a:chExt cx="6221095" cy="4250690"/>
          </a:xfrm>
        </p:grpSpPr>
        <p:pic>
          <p:nvPicPr>
            <p:cNvPr id="11" name="그림 10" descr="C:/Users/pig82/AppData/Roaming/PolarisOffice/ETemp/7104_18781880/fImage197737264464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900"/>
                      </a14:imgEffect>
                      <a14:imgEffect>
                        <a14:sharpenSoften amoun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44" b="16417"/>
            <a:stretch>
              <a:fillRect/>
            </a:stretch>
          </p:blipFill>
          <p:spPr>
            <a:xfrm flipH="1">
              <a:off x="2829560" y="945515"/>
              <a:ext cx="6221095" cy="4056380"/>
            </a:xfrm>
            <a:prstGeom prst="rect">
              <a:avLst/>
            </a:prstGeom>
            <a:noFill/>
          </p:spPr>
        </p:pic>
        <p:pic>
          <p:nvPicPr>
            <p:cNvPr id="12" name="그림 11" descr="C:/Users/pig82/AppData/Roaming/PolarisOffice/ETemp/7104_18781880/fImage158847275705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80990" y="751205"/>
              <a:ext cx="2918460" cy="1531620"/>
            </a:xfrm>
            <a:prstGeom prst="rect">
              <a:avLst/>
            </a:prstGeom>
            <a:noFill/>
          </p:spPr>
        </p:pic>
        <p:pic>
          <p:nvPicPr>
            <p:cNvPr id="13" name="그림 12" descr="C:/Users/pig82/AppData/Roaming/PolarisOffice/ETemp/7104_18781880/fImage11334728814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33" b="32286"/>
            <a:stretch>
              <a:fillRect/>
            </a:stretch>
          </p:blipFill>
          <p:spPr>
            <a:xfrm>
              <a:off x="6179185" y="2319020"/>
              <a:ext cx="2274570" cy="715010"/>
            </a:xfrm>
            <a:prstGeom prst="rect">
              <a:avLst/>
            </a:prstGeom>
            <a:noFill/>
          </p:spPr>
        </p:pic>
        <p:pic>
          <p:nvPicPr>
            <p:cNvPr id="14" name="그림 13" descr="C:/Users/pig82/AppData/Roaming/PolarisOffice/ETemp/7104_18781880/fImage113347293281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33" b="32286"/>
            <a:stretch>
              <a:fillRect/>
            </a:stretch>
          </p:blipFill>
          <p:spPr>
            <a:xfrm>
              <a:off x="6186170" y="3691890"/>
              <a:ext cx="2274570" cy="715010"/>
            </a:xfrm>
            <a:prstGeom prst="rect">
              <a:avLst/>
            </a:prstGeom>
            <a:noFill/>
          </p:spPr>
        </p:pic>
        <p:pic>
          <p:nvPicPr>
            <p:cNvPr id="15" name="그림 14" descr="C:/Users/pig82/AppData/Roaming/PolarisOffice/ETemp/7104_18781880/fImage49214730682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985135" y="2828925"/>
              <a:ext cx="2071370" cy="1169670"/>
            </a:xfrm>
            <a:prstGeom prst="rect">
              <a:avLst/>
            </a:prstGeom>
            <a:noFill/>
          </p:spPr>
        </p:pic>
        <p:cxnSp>
          <p:nvCxnSpPr>
            <p:cNvPr id="17" name="도형 16"/>
            <p:cNvCxnSpPr/>
            <p:nvPr/>
          </p:nvCxnSpPr>
          <p:spPr>
            <a:xfrm flipV="1">
              <a:off x="5088890" y="2621915"/>
              <a:ext cx="1125220" cy="554990"/>
            </a:xfrm>
            <a:prstGeom prst="straightConnector1">
              <a:avLst/>
            </a:prstGeom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텍스트 상자 17"/>
            <p:cNvSpPr txBox="1">
              <a:spLocks/>
            </p:cNvSpPr>
            <p:nvPr/>
          </p:nvSpPr>
          <p:spPr>
            <a:xfrm>
              <a:off x="6134100" y="4234815"/>
              <a:ext cx="2010410" cy="4356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『WAS2』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텍스트 상자 18"/>
            <p:cNvSpPr txBox="1">
              <a:spLocks/>
            </p:cNvSpPr>
            <p:nvPr/>
          </p:nvSpPr>
          <p:spPr>
            <a:xfrm>
              <a:off x="6170930" y="2893060"/>
              <a:ext cx="1906270" cy="6108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『WAS1』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텍스트 상자 19"/>
            <p:cNvSpPr txBox="1">
              <a:spLocks/>
            </p:cNvSpPr>
            <p:nvPr/>
          </p:nvSpPr>
          <p:spPr>
            <a:xfrm>
              <a:off x="3254375" y="4015740"/>
              <a:ext cx="1532890" cy="3416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『WEB』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1" name="도형 20"/>
          <p:cNvSpPr>
            <a:spLocks/>
          </p:cNvSpPr>
          <p:nvPr/>
        </p:nvSpPr>
        <p:spPr>
          <a:xfrm>
            <a:off x="6247130" y="2058035"/>
            <a:ext cx="2091055" cy="265176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2" name="도형 21"/>
          <p:cNvCxnSpPr/>
          <p:nvPr/>
        </p:nvCxnSpPr>
        <p:spPr>
          <a:xfrm>
            <a:off x="5092065" y="3604895"/>
            <a:ext cx="1080770" cy="41402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상자 22"/>
          <p:cNvSpPr txBox="1">
            <a:spLocks/>
          </p:cNvSpPr>
          <p:nvPr/>
        </p:nvSpPr>
        <p:spPr>
          <a:xfrm>
            <a:off x="3128010" y="5721350"/>
            <a:ext cx="565404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Cross-connect WEB server, WAS server</a:t>
            </a:r>
            <a:endParaRPr lang="ko-KR" altLang="en-US" sz="24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2616200" y="5193030"/>
            <a:ext cx="674370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Construct 2 WAS server &amp; Session Clustering</a:t>
            </a:r>
            <a:endParaRPr lang="ko-KR" altLang="en-US" sz="24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2" animBg="1"/>
      <p:bldP spid="23" grpId="3" animBg="1"/>
      <p:bldP spid="2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도형 39"/>
          <p:cNvSpPr>
            <a:spLocks/>
          </p:cNvSpPr>
          <p:nvPr/>
        </p:nvSpPr>
        <p:spPr>
          <a:xfrm flipH="1">
            <a:off x="7546340" y="97790"/>
            <a:ext cx="4533900" cy="6662420"/>
          </a:xfrm>
          <a:prstGeom prst="rtTriangle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10800000" flipH="1">
            <a:off x="100330" y="97790"/>
            <a:ext cx="4533900" cy="6662420"/>
          </a:xfrm>
          <a:prstGeom prst="rtTriangle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261110" y="976630"/>
            <a:ext cx="1723390" cy="523240"/>
            <a:chOff x="1261110" y="976630"/>
            <a:chExt cx="1723390" cy="523240"/>
          </a:xfrm>
        </p:grpSpPr>
        <p:sp>
          <p:nvSpPr>
            <p:cNvPr id="16" name="텍스트 상자 15"/>
            <p:cNvSpPr txBox="1">
              <a:spLocks/>
            </p:cNvSpPr>
            <p:nvPr/>
          </p:nvSpPr>
          <p:spPr>
            <a:xfrm>
              <a:off x="1261110" y="976630"/>
              <a:ext cx="1671320" cy="52324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ea typeface="함초롬돋움" panose="02030504000101010101" pitchFamily="18" charset="-127"/>
                  <a:cs typeface="함초롬돋움" panose="02030504000101010101" pitchFamily="18" charset="-127"/>
                </a:rPr>
                <a:t>Contents</a:t>
              </a:r>
              <a:endParaRPr lang="ko-KR" altLang="en-US" sz="28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47" name="도형 46"/>
          <p:cNvSpPr>
            <a:spLocks/>
          </p:cNvSpPr>
          <p:nvPr/>
        </p:nvSpPr>
        <p:spPr>
          <a:xfrm>
            <a:off x="3527643" y="4612843"/>
            <a:ext cx="5125285" cy="36933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6666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Going to Introduce the Project and the Plans</a:t>
            </a:r>
            <a:endParaRPr lang="ko-KR" altLang="en-US" sz="1800" b="1" strike="noStrike" cap="none" dirty="0">
              <a:ln w="9525" cap="flat" cmpd="sng">
                <a:solidFill>
                  <a:schemeClr val="tx1">
                    <a:lumMod val="75000"/>
                    <a:lumOff val="25000"/>
                    <a:alpha val="26666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723742" y="2516415"/>
            <a:ext cx="6744515" cy="1825169"/>
            <a:chOff x="2983230" y="2713355"/>
            <a:chExt cx="6744515" cy="1825169"/>
          </a:xfrm>
        </p:grpSpPr>
        <p:grpSp>
          <p:nvGrpSpPr>
            <p:cNvPr id="46" name="그룹 45"/>
            <p:cNvGrpSpPr/>
            <p:nvPr/>
          </p:nvGrpSpPr>
          <p:grpSpPr>
            <a:xfrm>
              <a:off x="2983230" y="2741295"/>
              <a:ext cx="2772169" cy="1243231"/>
              <a:chOff x="2983230" y="2741295"/>
              <a:chExt cx="2772169" cy="1243231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2983230" y="2741295"/>
                <a:ext cx="2772169" cy="659785"/>
                <a:chOff x="2983230" y="2741295"/>
                <a:chExt cx="2772169" cy="659785"/>
              </a:xfrm>
            </p:grpSpPr>
            <p:sp>
              <p:nvSpPr>
                <p:cNvPr id="42" name="도형 41"/>
                <p:cNvSpPr>
                  <a:spLocks/>
                </p:cNvSpPr>
                <p:nvPr/>
              </p:nvSpPr>
              <p:spPr>
                <a:xfrm>
                  <a:off x="3084195" y="2741295"/>
                  <a:ext cx="199390" cy="172085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5882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맑은 고딕" charset="0"/>
                  </a:endParaRPr>
                </a:p>
              </p:txBody>
            </p:sp>
            <p:sp>
              <p:nvSpPr>
                <p:cNvPr id="43" name="도형 42"/>
                <p:cNvSpPr>
                  <a:spLocks/>
                </p:cNvSpPr>
                <p:nvPr/>
              </p:nvSpPr>
              <p:spPr>
                <a:xfrm>
                  <a:off x="2983230" y="2939415"/>
                  <a:ext cx="2772169" cy="461665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numCol="1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400" b="1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5882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ea typeface="함초롬돋움" charset="0"/>
                    </a:rPr>
                    <a:t>Team Introducing</a:t>
                  </a:r>
                  <a:endParaRPr lang="ko-KR" altLang="en-US" sz="2400" b="1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5882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endParaRPr>
                </a:p>
              </p:txBody>
            </p:sp>
          </p:grpSp>
          <p:sp>
            <p:nvSpPr>
              <p:cNvPr id="44" name="도형 43"/>
              <p:cNvSpPr>
                <a:spLocks/>
              </p:cNvSpPr>
              <p:nvPr/>
            </p:nvSpPr>
            <p:spPr>
              <a:xfrm>
                <a:off x="2983230" y="3338195"/>
                <a:ext cx="1786066" cy="646331"/>
              </a:xfrm>
              <a:prstGeom prst="rect">
                <a:avLst/>
              </a:prstGeom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5882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rPr>
                  <a:t>Team members</a:t>
                </a:r>
                <a:endParaRPr lang="ko-KR" altLang="en-US" sz="18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5882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ea typeface="함초롬돋움" charset="0"/>
                </a:endParaRPr>
              </a:p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5882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rPr>
                  <a:t>Activities</a:t>
                </a:r>
                <a:endParaRPr lang="ko-KR" altLang="en-US" sz="18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5882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ea typeface="함초롬돋움" charset="0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2BB7D95-E795-4BCB-9E83-7134DFB23351}"/>
                </a:ext>
              </a:extLst>
            </p:cNvPr>
            <p:cNvGrpSpPr/>
            <p:nvPr/>
          </p:nvGrpSpPr>
          <p:grpSpPr>
            <a:xfrm>
              <a:off x="5850890" y="2736215"/>
              <a:ext cx="2224840" cy="1802309"/>
              <a:chOff x="5850890" y="2736215"/>
              <a:chExt cx="2224840" cy="1802309"/>
            </a:xfrm>
          </p:grpSpPr>
          <p:sp>
            <p:nvSpPr>
              <p:cNvPr id="30" name="도형 29"/>
              <p:cNvSpPr>
                <a:spLocks/>
              </p:cNvSpPr>
              <p:nvPr/>
            </p:nvSpPr>
            <p:spPr>
              <a:xfrm>
                <a:off x="5953125" y="2736215"/>
                <a:ext cx="171450" cy="1714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6666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ea typeface="맑은 고딕" charset="0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A0BFBEB-152C-4042-B0D4-54520DC38DD7}"/>
                  </a:ext>
                </a:extLst>
              </p:cNvPr>
              <p:cNvGrpSpPr/>
              <p:nvPr/>
            </p:nvGrpSpPr>
            <p:grpSpPr>
              <a:xfrm>
                <a:off x="5850890" y="2939415"/>
                <a:ext cx="2224840" cy="1599109"/>
                <a:chOff x="5850890" y="2939415"/>
                <a:chExt cx="2224840" cy="1599109"/>
              </a:xfrm>
            </p:grpSpPr>
            <p:sp>
              <p:nvSpPr>
                <p:cNvPr id="39" name="도형 42"/>
                <p:cNvSpPr>
                  <a:spLocks/>
                </p:cNvSpPr>
                <p:nvPr/>
              </p:nvSpPr>
              <p:spPr>
                <a:xfrm>
                  <a:off x="5850890" y="2939415"/>
                  <a:ext cx="2224840" cy="461665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numCol="1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400" b="1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6666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ea typeface="함초롬돋움" charset="0"/>
                    </a:rPr>
                    <a:t>About Project</a:t>
                  </a:r>
                  <a:endParaRPr lang="ko-KR" altLang="en-US" sz="2400" b="1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6666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endParaRPr>
                </a:p>
              </p:txBody>
            </p:sp>
            <p:sp>
              <p:nvSpPr>
                <p:cNvPr id="37" name="도형 43"/>
                <p:cNvSpPr>
                  <a:spLocks/>
                </p:cNvSpPr>
                <p:nvPr/>
              </p:nvSpPr>
              <p:spPr>
                <a:xfrm>
                  <a:off x="5850890" y="3338195"/>
                  <a:ext cx="1870833" cy="1200329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numCol="1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0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6666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ea typeface="함초롬돋움" charset="0"/>
                    </a:rPr>
                    <a:t>Background</a:t>
                  </a:r>
                  <a:endParaRPr lang="ko-KR" altLang="en-US" sz="1800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6666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endParaRPr>
                </a:p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0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6666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ea typeface="함초롬돋움" charset="0"/>
                    </a:rPr>
                    <a:t>System Outline</a:t>
                  </a:r>
                  <a:endParaRPr lang="ko-KR" altLang="en-US" sz="1800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6666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endParaRPr>
                </a:p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0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6666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ea typeface="함초롬돋움" charset="0"/>
                    </a:rPr>
                    <a:t>Project Progress</a:t>
                  </a:r>
                  <a:endParaRPr lang="ko-KR" altLang="en-US" sz="1800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6666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endParaRPr>
                </a:p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6666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endParaRPr>
                </a:p>
              </p:txBody>
            </p: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938DBF3-82A9-4B56-8EEA-2B2F3D7CA32F}"/>
                </a:ext>
              </a:extLst>
            </p:cNvPr>
            <p:cNvGrpSpPr/>
            <p:nvPr/>
          </p:nvGrpSpPr>
          <p:grpSpPr>
            <a:xfrm>
              <a:off x="8297545" y="2713355"/>
              <a:ext cx="1430200" cy="1524675"/>
              <a:chOff x="8297545" y="2713355"/>
              <a:chExt cx="1430200" cy="1524675"/>
            </a:xfrm>
          </p:grpSpPr>
          <p:sp>
            <p:nvSpPr>
              <p:cNvPr id="34" name="도형 33"/>
              <p:cNvSpPr>
                <a:spLocks/>
              </p:cNvSpPr>
              <p:nvPr/>
            </p:nvSpPr>
            <p:spPr>
              <a:xfrm>
                <a:off x="8361045" y="2713355"/>
                <a:ext cx="171450" cy="17145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6666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ea typeface="맑은 고딕" charset="0"/>
                </a:endParaRP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2D5B0C0-2C50-DC40-8563-7E22FFE8807F}"/>
                  </a:ext>
                </a:extLst>
              </p:cNvPr>
              <p:cNvGrpSpPr/>
              <p:nvPr/>
            </p:nvGrpSpPr>
            <p:grpSpPr>
              <a:xfrm>
                <a:off x="8297545" y="2915920"/>
                <a:ext cx="1430200" cy="1322110"/>
                <a:chOff x="8297545" y="2915920"/>
                <a:chExt cx="1430200" cy="1322110"/>
              </a:xfrm>
            </p:grpSpPr>
            <p:sp>
              <p:nvSpPr>
                <p:cNvPr id="52" name="도형 42"/>
                <p:cNvSpPr>
                  <a:spLocks/>
                </p:cNvSpPr>
                <p:nvPr/>
              </p:nvSpPr>
              <p:spPr>
                <a:xfrm>
                  <a:off x="8297545" y="2915920"/>
                  <a:ext cx="1430200" cy="461665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numCol="1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400" b="1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6666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ea typeface="함초롬돋움" charset="0"/>
                    </a:rPr>
                    <a:t>Timeline</a:t>
                  </a:r>
                  <a:endParaRPr lang="ko-KR" altLang="en-US" sz="2400" b="1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6666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endParaRPr>
                </a:p>
              </p:txBody>
            </p:sp>
            <p:sp>
              <p:nvSpPr>
                <p:cNvPr id="50" name="도형 43"/>
                <p:cNvSpPr>
                  <a:spLocks/>
                </p:cNvSpPr>
                <p:nvPr/>
              </p:nvSpPr>
              <p:spPr>
                <a:xfrm>
                  <a:off x="8297545" y="3314700"/>
                  <a:ext cx="1423723" cy="92333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numCol="1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0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6666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ea typeface="함초롬돋움" charset="0"/>
                    </a:rPr>
                    <a:t>Paper Plan</a:t>
                  </a:r>
                  <a:endParaRPr lang="ko-KR" altLang="en-US" sz="1800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6666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endParaRPr>
                </a:p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0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6666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ea typeface="함초롬돋움" charset="0"/>
                    </a:rPr>
                    <a:t>Project Plan</a:t>
                  </a:r>
                  <a:endParaRPr lang="ko-KR" altLang="en-US" sz="1800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6666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endParaRPr>
                </a:p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0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6666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ea typeface="함초롬돋움" charset="0"/>
                    </a:rPr>
                    <a:t>Future Plan</a:t>
                  </a:r>
                  <a:endParaRPr lang="ko-KR" altLang="en-US" sz="1800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6666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ea typeface="함초롬돋움" charset="0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09900" y="2498090"/>
            <a:ext cx="6172200" cy="186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lt"/>
                <a:ea typeface="-윤고딕310" panose="02030504000101010101" pitchFamily="18" charset="-127"/>
              </a:rPr>
              <a:t>Q</a:t>
            </a:r>
            <a:r>
              <a:rPr lang="en-US" altLang="ko-KR" sz="4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lt"/>
                <a:ea typeface="-윤고딕310" panose="02030504000101010101" pitchFamily="18" charset="-127"/>
              </a:rPr>
              <a:t> </a:t>
            </a:r>
            <a:r>
              <a:rPr lang="en-US" altLang="ko-KR" sz="6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lt"/>
                <a:ea typeface="-윤고딕310" panose="02030504000101010101" pitchFamily="18" charset="-127"/>
              </a:rPr>
              <a:t>n</a:t>
            </a:r>
            <a:r>
              <a:rPr lang="en-US" altLang="ko-KR" sz="4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lt"/>
                <a:ea typeface="-윤고딕310" panose="02030504000101010101" pitchFamily="18" charset="-127"/>
              </a:rPr>
              <a:t> </a:t>
            </a:r>
            <a:r>
              <a:rPr lang="en-US" altLang="ko-KR" sz="115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lt"/>
                <a:ea typeface="-윤고딕310" panose="02030504000101010101" pitchFamily="18" charset="-127"/>
              </a:rPr>
              <a:t>A</a:t>
            </a:r>
            <a:endParaRPr lang="ko-KR" altLang="en-US" sz="16600" dirty="0">
              <a:ln>
                <a:solidFill>
                  <a:schemeClr val="tx1">
                    <a:alpha val="50000"/>
                  </a:schemeClr>
                </a:solidFill>
              </a:ln>
              <a:latin typeface="+mj-lt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475" y="4772660"/>
            <a:ext cx="3067050" cy="46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-윤고딕310" panose="02030504000101010101" pitchFamily="18" charset="-127"/>
              </a:rPr>
              <a:t>Thank you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-윤고딕310" panose="02030504000101010101" pitchFamily="18" charset="-127"/>
            </a:endParaRPr>
          </a:p>
        </p:txBody>
      </p:sp>
      <p:cxnSp>
        <p:nvCxnSpPr>
          <p:cNvPr id="5" name="직선 연결선[R] 2">
            <a:extLst>
              <a:ext uri="{FF2B5EF4-FFF2-40B4-BE49-F238E27FC236}">
                <a16:creationId xmlns:a16="http://schemas.microsoft.com/office/drawing/2014/main" id="{EBFC76B9-2883-4B9B-ACEE-A24891ABEE23}"/>
              </a:ext>
            </a:extLst>
          </p:cNvPr>
          <p:cNvCxnSpPr>
            <a:cxnSpLocks/>
          </p:cNvCxnSpPr>
          <p:nvPr/>
        </p:nvCxnSpPr>
        <p:spPr>
          <a:xfrm>
            <a:off x="4766310" y="5316220"/>
            <a:ext cx="265938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도형 5">
            <a:extLst>
              <a:ext uri="{FF2B5EF4-FFF2-40B4-BE49-F238E27FC236}">
                <a16:creationId xmlns:a16="http://schemas.microsoft.com/office/drawing/2014/main" id="{0022C698-B776-4EAA-A377-6746809FD9FD}"/>
              </a:ext>
            </a:extLst>
          </p:cNvPr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flipH="1">
            <a:off x="7546340" y="97790"/>
            <a:ext cx="4534535" cy="6663055"/>
          </a:xfrm>
          <a:prstGeom prst="rtTriangle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10800000" flipH="1">
            <a:off x="100330" y="97790"/>
            <a:ext cx="4534535" cy="6663055"/>
          </a:xfrm>
          <a:prstGeom prst="rtTriangle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3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9750" cy="666369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2476500" y="4331335"/>
            <a:ext cx="3594735" cy="5867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Activities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2476500" y="1532890"/>
            <a:ext cx="4402455" cy="782955"/>
          </a:xfrm>
          <a:prstGeom prst="roundRect">
            <a:avLst>
              <a:gd name="adj" fmla="val 50000"/>
            </a:avLst>
          </a:prstGeom>
          <a:solidFill>
            <a:srgbClr val="FF990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latin typeface="맑은 고딕" charset="0"/>
                <a:ea typeface="맑은 고딕" charset="0"/>
              </a:rPr>
              <a:t>Ⅰ. Team Introducing</a:t>
            </a:r>
            <a:endParaRPr lang="ko-KR" altLang="en-US" sz="28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2522855" y="3561715"/>
            <a:ext cx="3126740" cy="48260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112395" y="3586480"/>
            <a:ext cx="3211195" cy="635"/>
          </a:xfrm>
          <a:prstGeom prst="line">
            <a:avLst/>
          </a:prstGeom>
          <a:ln w="635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2529840" y="4866005"/>
            <a:ext cx="1894840" cy="4762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6" name="직선 연결선[R] 25"/>
          <p:cNvCxnSpPr/>
          <p:nvPr/>
        </p:nvCxnSpPr>
        <p:spPr>
          <a:xfrm>
            <a:off x="136525" y="4882515"/>
            <a:ext cx="2411730" cy="5080"/>
          </a:xfrm>
          <a:prstGeom prst="line">
            <a:avLst/>
          </a:prstGeom>
          <a:ln w="635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>
            <a:spLocks/>
          </p:cNvSpPr>
          <p:nvPr/>
        </p:nvSpPr>
        <p:spPr>
          <a:xfrm>
            <a:off x="8686800" y="97790"/>
            <a:ext cx="3394710" cy="6655435"/>
          </a:xfrm>
          <a:prstGeom prst="rect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2453005" y="2995930"/>
            <a:ext cx="3384550" cy="586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Team Members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>
            <a:off x="9121140" y="4707255"/>
            <a:ext cx="2426970" cy="1501140"/>
          </a:xfrm>
          <a:prstGeom prst="roundRect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1" strike="noStrike" cap="none" dirty="0">
              <a:latin typeface="함초롬돋움" charset="0"/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strike="noStrike" cap="none" dirty="0">
                <a:latin typeface="함초롬돋움" charset="0"/>
                <a:ea typeface="함초롬돋움" charset="0"/>
              </a:rPr>
              <a:t> </a:t>
            </a:r>
            <a:endParaRPr lang="ko-KR" altLang="en-US" sz="1500" b="1" strike="noStrike" cap="none" dirty="0">
              <a:latin typeface="함초롬돋움" charset="0"/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1" strike="noStrike" cap="none" dirty="0">
              <a:latin typeface="함초롬돋움" charset="0"/>
              <a:ea typeface="함초롬돋움" charset="0"/>
            </a:endParaRPr>
          </a:p>
          <a:p>
            <a:pPr marL="285750" indent="-28575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500" b="1" strike="noStrike" cap="none" dirty="0">
                <a:latin typeface="함초롬돋움" charset="0"/>
                <a:ea typeface="함초롬돋움" charset="0"/>
              </a:rPr>
              <a:t>Construct session clustering</a:t>
            </a:r>
            <a:endParaRPr lang="ko-KR" altLang="en-US" sz="1500" b="1" strike="noStrike" cap="none" dirty="0">
              <a:latin typeface="함초롬돋움" charset="0"/>
              <a:ea typeface="함초롬돋움" charset="0"/>
            </a:endParaRPr>
          </a:p>
          <a:p>
            <a:pPr marL="285750" indent="-28575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500" b="1" strike="noStrike" cap="none" dirty="0">
                <a:latin typeface="함초롬돋움" charset="0"/>
                <a:ea typeface="함초롬돋움" charset="0"/>
              </a:rPr>
              <a:t>Manage Git</a:t>
            </a:r>
            <a:endParaRPr lang="ko-KR" altLang="en-US" sz="1500" b="1" strike="noStrike" cap="none" dirty="0">
              <a:latin typeface="함초롬돋움" charset="0"/>
              <a:ea typeface="함초롬돋움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>
            <a:off x="6501765" y="4707255"/>
            <a:ext cx="2410460" cy="1501140"/>
          </a:xfrm>
          <a:prstGeom prst="roundRect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1" strike="noStrike" cap="none" dirty="0"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strike="noStrike" cap="none" dirty="0">
                <a:ea typeface="함초롬돋움" charset="0"/>
              </a:rPr>
              <a:t> </a:t>
            </a:r>
            <a:endParaRPr lang="ko-KR" altLang="en-US" sz="1500" b="1" strike="noStrike" cap="none" dirty="0"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1" strike="noStrike" cap="none" dirty="0">
              <a:ea typeface="함초롬돋움" charset="0"/>
            </a:endParaRPr>
          </a:p>
          <a:p>
            <a:pPr marL="285750" indent="-28575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500" b="1" strike="noStrike" cap="none" dirty="0">
                <a:ea typeface="함초롬돋움" charset="0"/>
              </a:rPr>
              <a:t>Construct WEB/WAS server</a:t>
            </a:r>
            <a:endParaRPr lang="ko-KR" altLang="en-US" sz="1500" b="1" strike="noStrike" cap="none" dirty="0">
              <a:ea typeface="함초롬돋움" charset="0"/>
            </a:endParaRPr>
          </a:p>
          <a:p>
            <a:pPr marL="285750" indent="-28575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500" b="1" strike="noStrike" cap="none" dirty="0">
                <a:ea typeface="함초롬돋움" charset="0"/>
              </a:rPr>
              <a:t>Manage Trello </a:t>
            </a:r>
            <a:endParaRPr lang="ko-KR" altLang="en-US" sz="1500" b="1" strike="noStrike" cap="none" dirty="0">
              <a:ea typeface="함초롬돋움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>
            <a:off x="3906520" y="4707255"/>
            <a:ext cx="2426970" cy="1501140"/>
          </a:xfrm>
          <a:prstGeom prst="roundRect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1" strike="noStrike" cap="none" dirty="0"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strike="noStrike" cap="none" dirty="0">
                <a:ea typeface="함초롬돋움" charset="0"/>
              </a:rPr>
              <a:t> </a:t>
            </a:r>
            <a:endParaRPr lang="ko-KR" altLang="en-US" sz="1500" b="1" strike="noStrike" cap="none" dirty="0"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1" strike="noStrike" cap="none" dirty="0">
              <a:ea typeface="함초롬돋움" charset="0"/>
            </a:endParaRPr>
          </a:p>
          <a:p>
            <a:pPr marL="285750" indent="-28575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500" b="1" strike="noStrike" cap="none" dirty="0">
                <a:ea typeface="함초롬돋움" charset="0"/>
              </a:rPr>
              <a:t>Construct testing environment</a:t>
            </a:r>
            <a:endParaRPr lang="ko-KR" altLang="en-US" sz="1500" b="1" strike="noStrike" cap="none" dirty="0">
              <a:ea typeface="함초롬돋움" charset="0"/>
            </a:endParaRPr>
          </a:p>
          <a:p>
            <a:pPr marL="285750" indent="-28575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500" b="1" strike="noStrike" cap="none" dirty="0">
                <a:ea typeface="함초롬돋움" charset="0"/>
              </a:rPr>
              <a:t>System testing</a:t>
            </a:r>
            <a:endParaRPr lang="ko-KR" altLang="en-US" sz="1500" b="1" strike="noStrike" cap="none" dirty="0">
              <a:ea typeface="함초롬돋움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>
            <a:off x="1139190" y="4707255"/>
            <a:ext cx="2426970" cy="1501140"/>
          </a:xfrm>
          <a:prstGeom prst="roundRect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1" strike="noStrike" cap="none" dirty="0"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strike="noStrike" cap="none" dirty="0">
                <a:ea typeface="함초롬돋움" charset="0"/>
              </a:rPr>
              <a:t> </a:t>
            </a:r>
            <a:endParaRPr lang="ko-KR" altLang="en-US" sz="1500" b="1" strike="noStrike" cap="none" dirty="0"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1" strike="noStrike" cap="none" dirty="0">
              <a:ea typeface="함초롬돋움" charset="0"/>
            </a:endParaRPr>
          </a:p>
          <a:p>
            <a:pPr marL="285750" indent="-28575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500" b="1" strike="noStrike" cap="none" dirty="0">
                <a:ea typeface="함초롬돋움" charset="0"/>
              </a:rPr>
              <a:t>Construct cloud environment</a:t>
            </a:r>
            <a:endParaRPr lang="ko-KR" altLang="en-US" sz="1500" b="1" strike="noStrike" cap="none" dirty="0">
              <a:ea typeface="함초롬돋움" charset="0"/>
            </a:endParaRPr>
          </a:p>
          <a:p>
            <a:pPr marL="285750" indent="-28575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500" b="1" strike="noStrike" cap="none" dirty="0">
                <a:ea typeface="함초롬돋움" charset="0"/>
              </a:rPr>
              <a:t>System Integration</a:t>
            </a:r>
            <a:endParaRPr lang="ko-KR" altLang="en-US" sz="1500" b="1" strike="noStrike" cap="none" dirty="0">
              <a:ea typeface="함초롬돋움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00050" y="715645"/>
            <a:ext cx="4859655" cy="8928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+mj-lt"/>
                <a:ea typeface="-윤고딕310" charset="0"/>
              </a:rPr>
              <a:t> Team Members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+mj-lt"/>
              <a:ea typeface="-윤고딕310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36040" y="5046345"/>
            <a:ext cx="2080121" cy="4001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ea typeface="함초롬돋움" charset="0"/>
              </a:rPr>
              <a:t>JongYoung Son</a:t>
            </a:r>
            <a:endParaRPr lang="ko-KR" altLang="en-US" sz="2000" b="1" strike="noStrike" cap="none" dirty="0">
              <a:solidFill>
                <a:schemeClr val="bg1"/>
              </a:solidFill>
              <a:ea typeface="함초롬돋움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3996756" y="5046345"/>
            <a:ext cx="2251578" cy="4001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+mn-ea"/>
              </a:rPr>
              <a:t>KeunRyeong Bae</a:t>
            </a:r>
            <a:endParaRPr lang="ko-KR" altLang="en-US" sz="2000" b="1" strike="noStrike" cap="none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6626000" y="5046345"/>
            <a:ext cx="2160721" cy="4001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ea typeface="함초롬돋움" charset="0"/>
              </a:rPr>
              <a:t>HyunKyung Cho</a:t>
            </a:r>
            <a:endParaRPr lang="ko-KR" altLang="en-US" sz="2000" b="1" strike="noStrike" cap="none" dirty="0">
              <a:solidFill>
                <a:schemeClr val="bg1"/>
              </a:solidFill>
              <a:ea typeface="함초롬돋움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9507176" y="5047615"/>
            <a:ext cx="1683474" cy="4001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ea typeface="함초롬돋움" charset="0"/>
              </a:rPr>
              <a:t>SunHee Kim</a:t>
            </a:r>
            <a:endParaRPr lang="ko-KR" altLang="en-US" sz="2000" b="1" strike="noStrike" cap="none" dirty="0">
              <a:solidFill>
                <a:schemeClr val="bg1"/>
              </a:solidFill>
              <a:ea typeface="함초롬돋움" charset="0"/>
            </a:endParaRPr>
          </a:p>
        </p:txBody>
      </p:sp>
      <p:sp>
        <p:nvSpPr>
          <p:cNvPr id="69" name="도형 68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0" name="도형 69"/>
          <p:cNvSpPr>
            <a:spLocks/>
          </p:cNvSpPr>
          <p:nvPr/>
        </p:nvSpPr>
        <p:spPr>
          <a:xfrm>
            <a:off x="169545" y="809625"/>
            <a:ext cx="136525" cy="706120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35380" y="1848485"/>
            <a:ext cx="10412095" cy="3198495"/>
            <a:chOff x="1135380" y="1848485"/>
            <a:chExt cx="10412095" cy="3198495"/>
          </a:xfrm>
        </p:grpSpPr>
        <p:grpSp>
          <p:nvGrpSpPr>
            <p:cNvPr id="64" name="그룹 63"/>
            <p:cNvGrpSpPr/>
            <p:nvPr/>
          </p:nvGrpSpPr>
          <p:grpSpPr>
            <a:xfrm>
              <a:off x="1135380" y="1851025"/>
              <a:ext cx="5210175" cy="3190875"/>
              <a:chOff x="1135380" y="1851025"/>
              <a:chExt cx="5210175" cy="3190875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1135380" y="1859280"/>
                <a:ext cx="2430145" cy="3180080"/>
                <a:chOff x="1135380" y="1859280"/>
                <a:chExt cx="2430145" cy="3180080"/>
              </a:xfrm>
            </p:grpSpPr>
            <p:pic>
              <p:nvPicPr>
                <p:cNvPr id="16" name="그림 15" descr="C:/Users/pig82/AppData/Roaming/PolarisOffice/ETemp/7104_18781880/fImage82233182041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222" t="-2" r="14491" b="244"/>
                <a:stretch>
                  <a:fillRect/>
                </a:stretch>
              </p:blipFill>
              <p:spPr>
                <a:xfrm>
                  <a:off x="1135380" y="1859280"/>
                  <a:ext cx="2430780" cy="3180715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5" name="그룹 54"/>
              <p:cNvGrpSpPr/>
              <p:nvPr/>
            </p:nvGrpSpPr>
            <p:grpSpPr>
              <a:xfrm>
                <a:off x="3907155" y="1851025"/>
                <a:ext cx="2438400" cy="3190875"/>
                <a:chOff x="3907155" y="1851025"/>
                <a:chExt cx="2438400" cy="3190875"/>
              </a:xfrm>
            </p:grpSpPr>
            <p:pic>
              <p:nvPicPr>
                <p:cNvPr id="57" name="그림 56" descr="C:/Users/pig82/AppData/Roaming/PolarisOffice/ETemp/7104_18781880/fImage3457278228467.jpe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471" t="31000" r="512" b="27740"/>
                <a:stretch>
                  <a:fillRect/>
                </a:stretch>
              </p:blipFill>
              <p:spPr>
                <a:xfrm rot="16200000">
                  <a:off x="3530600" y="2227580"/>
                  <a:ext cx="3190875" cy="2438400"/>
                </a:xfrm>
                <a:prstGeom prst="rect">
                  <a:avLst/>
                </a:prstGeom>
                <a:noFill/>
              </p:spPr>
            </p:pic>
          </p:grpSp>
        </p:grpSp>
        <p:pic>
          <p:nvPicPr>
            <p:cNvPr id="9" name="그림 8" descr="C:/Users/pig82/AppData/Roaming/PolarisOffice/ETemp/7104_18781880/fImage3823088276500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8" t="16613" r="1339" b="16457"/>
            <a:stretch>
              <a:fillRect/>
            </a:stretch>
          </p:blipFill>
          <p:spPr>
            <a:xfrm>
              <a:off x="9113520" y="1848485"/>
              <a:ext cx="2433955" cy="3198495"/>
            </a:xfrm>
            <a:prstGeom prst="rect">
              <a:avLst/>
            </a:prstGeom>
            <a:noFill/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5198E32-C4A1-4980-839F-A4F5605722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1" t="40976" b="28247"/>
          <a:stretch/>
        </p:blipFill>
        <p:spPr>
          <a:xfrm rot="5400000">
            <a:off x="6114891" y="2245519"/>
            <a:ext cx="3182938" cy="2410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400050" y="720725"/>
            <a:ext cx="4860290" cy="8915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latin typeface="+mj-lt"/>
                <a:ea typeface="-윤고딕310" charset="0"/>
              </a:rPr>
              <a:t> Activities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latin typeface="+mj-lt"/>
              <a:ea typeface="-윤고딕310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1370330" y="1688465"/>
            <a:ext cx="2906395" cy="9246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rgbClr val="03AFB9"/>
                </a:solidFill>
                <a:latin typeface="맑은 고딕" charset="0"/>
                <a:ea typeface="맑은 고딕" charset="0"/>
              </a:rPr>
              <a:t>Trello</a:t>
            </a:r>
            <a:endParaRPr lang="ko-KR" altLang="en-US" sz="5400" b="1" strike="noStrike" cap="none" dirty="0">
              <a:solidFill>
                <a:srgbClr val="03AFB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6790690" y="1686560"/>
            <a:ext cx="3343275" cy="9246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rgbClr val="03AFB9"/>
                </a:solidFill>
                <a:latin typeface="맑은 고딕" charset="0"/>
                <a:ea typeface="맑은 고딕" charset="0"/>
              </a:rPr>
              <a:t>Github</a:t>
            </a:r>
            <a:endParaRPr lang="ko-KR" altLang="en-US" sz="5400" b="1" strike="noStrike" cap="none" dirty="0">
              <a:solidFill>
                <a:srgbClr val="03AFB9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 flipH="1">
            <a:off x="6048375" y="1733550"/>
            <a:ext cx="1270" cy="4759960"/>
          </a:xfrm>
          <a:prstGeom prst="line">
            <a:avLst/>
          </a:prstGeom>
          <a:ln w="63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>
            <a:spLocks/>
          </p:cNvSpPr>
          <p:nvPr/>
        </p:nvSpPr>
        <p:spPr>
          <a:xfrm>
            <a:off x="1351915" y="5890895"/>
            <a:ext cx="3532505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FF8703"/>
                </a:solidFill>
                <a:latin typeface="+mn-ea"/>
              </a:rPr>
              <a:t>Materials and Schedule Management</a:t>
            </a:r>
            <a:endParaRPr lang="ko-KR" altLang="en-US" sz="2400" b="1" strike="noStrike" cap="none" dirty="0">
              <a:solidFill>
                <a:srgbClr val="FF8703"/>
              </a:solidFill>
              <a:latin typeface="+mn-ea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7210425" y="5891530"/>
            <a:ext cx="3994150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FF8703"/>
                </a:solidFill>
                <a:latin typeface="+mn-ea"/>
              </a:rPr>
              <a:t>Project Documents and Sources Management</a:t>
            </a:r>
            <a:endParaRPr lang="ko-KR" altLang="en-US" sz="2400" b="1" strike="noStrike" cap="none" dirty="0">
              <a:solidFill>
                <a:srgbClr val="FF8703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3025" y="1690370"/>
            <a:ext cx="883920" cy="86550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77095" y="1478915"/>
            <a:ext cx="1168400" cy="1163955"/>
          </a:xfrm>
          <a:prstGeom prst="rect">
            <a:avLst/>
          </a:prstGeom>
          <a:noFill/>
        </p:spPr>
      </p:pic>
      <p:sp>
        <p:nvSpPr>
          <p:cNvPr id="15" name="직사각형 14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0" y="2559685"/>
            <a:ext cx="2302510" cy="3395345"/>
          </a:xfrm>
          <a:prstGeom prst="rect">
            <a:avLst/>
          </a:prstGeom>
          <a:noFill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975" y="3053080"/>
            <a:ext cx="3224530" cy="2757170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" y="2700655"/>
            <a:ext cx="4948555" cy="31661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557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>
            <a:spLocks/>
          </p:cNvSpPr>
          <p:nvPr/>
        </p:nvSpPr>
        <p:spPr>
          <a:xfrm>
            <a:off x="400050" y="715645"/>
            <a:ext cx="485965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+mj-lt"/>
                <a:ea typeface="-윤고딕310" charset="0"/>
              </a:rPr>
              <a:t> Activities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7843"/>
                  </a:schemeClr>
                </a:solidFill>
                <a:prstDash val="solid"/>
              </a:ln>
              <a:latin typeface="+mj-lt"/>
              <a:ea typeface="-윤고딕310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169545" y="809625"/>
            <a:ext cx="136525" cy="706120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77825" y="2739390"/>
            <a:ext cx="11643360" cy="3199130"/>
            <a:chOff x="377825" y="2739390"/>
            <a:chExt cx="11643360" cy="3199130"/>
          </a:xfrm>
        </p:grpSpPr>
        <p:grpSp>
          <p:nvGrpSpPr>
            <p:cNvPr id="25" name="그룹 24"/>
            <p:cNvGrpSpPr/>
            <p:nvPr/>
          </p:nvGrpSpPr>
          <p:grpSpPr>
            <a:xfrm>
              <a:off x="377825" y="2739390"/>
              <a:ext cx="11643360" cy="3199130"/>
              <a:chOff x="377825" y="2739390"/>
              <a:chExt cx="11643360" cy="3199130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129"/>
              <a:stretch>
                <a:fillRect/>
              </a:stretch>
            </p:blipFill>
            <p:spPr>
              <a:xfrm>
                <a:off x="377825" y="2739390"/>
                <a:ext cx="11627485" cy="3199765"/>
              </a:xfrm>
              <a:prstGeom prst="rect">
                <a:avLst/>
              </a:prstGeom>
              <a:noFill/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313670" y="2764790"/>
                <a:ext cx="1708150" cy="1579245"/>
              </a:xfrm>
              <a:prstGeom prst="rect">
                <a:avLst/>
              </a:prstGeom>
              <a:noFill/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356860" y="2743835"/>
                <a:ext cx="1664335" cy="1593850"/>
              </a:xfrm>
              <a:prstGeom prst="rect">
                <a:avLst/>
              </a:prstGeom>
              <a:noFill/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10800000">
                <a:off x="398145" y="2763520"/>
                <a:ext cx="1721485" cy="1572895"/>
              </a:xfrm>
              <a:prstGeom prst="rect">
                <a:avLst/>
              </a:prstGeom>
              <a:noFill/>
            </p:spPr>
          </p:pic>
        </p:grp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956040" y="3134360"/>
              <a:ext cx="1144905" cy="754380"/>
            </a:xfrm>
            <a:prstGeom prst="rect">
              <a:avLst/>
            </a:prstGeom>
            <a:noFill/>
          </p:spPr>
        </p:pic>
      </p:grpSp>
      <p:sp>
        <p:nvSpPr>
          <p:cNvPr id="28" name="텍스트 상자 27"/>
          <p:cNvSpPr txBox="1">
            <a:spLocks/>
          </p:cNvSpPr>
          <p:nvPr/>
        </p:nvSpPr>
        <p:spPr>
          <a:xfrm>
            <a:off x="3267075" y="1605915"/>
            <a:ext cx="5666740" cy="924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rgbClr val="03AFB9"/>
                </a:solidFill>
                <a:ea typeface="함초롬돋움" charset="0"/>
              </a:rPr>
              <a:t>Offline &amp; Online</a:t>
            </a:r>
            <a:endParaRPr lang="ko-KR" altLang="en-US" sz="5400" b="1" strike="noStrike" cap="none" dirty="0">
              <a:solidFill>
                <a:srgbClr val="03AFB9"/>
              </a:solidFill>
              <a:ea typeface="함초롬돋움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5441315" y="4599305"/>
            <a:ext cx="1501140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FF8703"/>
                </a:solidFill>
                <a:ea typeface="함초롬돋움" charset="0"/>
              </a:rPr>
              <a:t>Today</a:t>
            </a:r>
            <a:endParaRPr lang="ko-KR" altLang="en-US" sz="2400" b="1" strike="noStrike" cap="none" dirty="0">
              <a:solidFill>
                <a:srgbClr val="FF8703"/>
              </a:solidFill>
              <a:ea typeface="함초롬돋움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720" y="4338320"/>
            <a:ext cx="1645285" cy="15951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>
            <a:spLocks/>
          </p:cNvSpPr>
          <p:nvPr/>
        </p:nvSpPr>
        <p:spPr>
          <a:xfrm>
            <a:off x="400050" y="715645"/>
            <a:ext cx="4859020" cy="8921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+mj-lt"/>
                <a:ea typeface="-윤고딕310" charset="0"/>
              </a:rPr>
              <a:t> Activities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+mj-lt"/>
              <a:ea typeface="-윤고딕310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" y="2548255"/>
            <a:ext cx="5559425" cy="3852545"/>
          </a:xfrm>
          <a:prstGeom prst="rect">
            <a:avLst/>
          </a:prstGeom>
          <a:noFill/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0" y="2348865"/>
            <a:ext cx="5128260" cy="4302125"/>
          </a:xfrm>
          <a:prstGeom prst="rect">
            <a:avLst/>
          </a:prstGeom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>
            <a:off x="3267075" y="1511935"/>
            <a:ext cx="566674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rgbClr val="03AFB9"/>
                </a:solidFill>
                <a:ea typeface="함초롬돋움" charset="0"/>
              </a:rPr>
              <a:t>E-mail Contact</a:t>
            </a:r>
            <a:endParaRPr lang="ko-KR" altLang="en-US" sz="5400" b="1" strike="noStrike" cap="none" dirty="0">
              <a:solidFill>
                <a:srgbClr val="03AFB9"/>
              </a:solidFill>
              <a:ea typeface="함초롬돋움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9115" cy="666305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2410460" y="5341620"/>
            <a:ext cx="359410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Project Progress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2432685" y="4159885"/>
            <a:ext cx="3330575" cy="586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System Outline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41">
            <a:extLst>
              <a:ext uri="{FF2B5EF4-FFF2-40B4-BE49-F238E27FC236}">
                <a16:creationId xmlns:a16="http://schemas.microsoft.com/office/drawing/2014/main" id="{EBE209D2-3842-2B45-AD01-FF392027F5DD}"/>
              </a:ext>
            </a:extLst>
          </p:cNvPr>
          <p:cNvSpPr>
            <a:spLocks/>
          </p:cNvSpPr>
          <p:nvPr/>
        </p:nvSpPr>
        <p:spPr>
          <a:xfrm>
            <a:off x="2476500" y="1532890"/>
            <a:ext cx="4401820" cy="782320"/>
          </a:xfrm>
          <a:prstGeom prst="roundRect">
            <a:avLst>
              <a:gd name="adj" fmla="val 50000"/>
            </a:avLst>
          </a:prstGeom>
          <a:solidFill>
            <a:srgbClr val="FF990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 eaLnBrk="0"/>
            <a:r>
              <a:rPr lang="en-US" altLang="ko-KR" sz="2800" b="1" dirty="0">
                <a:latin typeface="맑은 고딕" charset="0"/>
                <a:ea typeface="맑은 고딕" charset="0"/>
              </a:rPr>
              <a:t>Ⅱ. About Project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  <p:sp>
        <p:nvSpPr>
          <p:cNvPr id="21" name="도형 45"/>
          <p:cNvSpPr>
            <a:spLocks/>
          </p:cNvSpPr>
          <p:nvPr/>
        </p:nvSpPr>
        <p:spPr>
          <a:xfrm>
            <a:off x="2522855" y="3507105"/>
            <a:ext cx="2468880" cy="60960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2" name="직선 연결선[R] 21"/>
          <p:cNvCxnSpPr>
            <a:endCxn id="21" idx="1"/>
          </p:cNvCxnSpPr>
          <p:nvPr/>
        </p:nvCxnSpPr>
        <p:spPr>
          <a:xfrm flipV="1">
            <a:off x="112395" y="3537585"/>
            <a:ext cx="2411095" cy="1270"/>
          </a:xfrm>
          <a:prstGeom prst="line">
            <a:avLst/>
          </a:prstGeom>
          <a:ln w="635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45"/>
          <p:cNvSpPr>
            <a:spLocks/>
          </p:cNvSpPr>
          <p:nvPr/>
        </p:nvSpPr>
        <p:spPr>
          <a:xfrm>
            <a:off x="2476500" y="4766945"/>
            <a:ext cx="2952750" cy="4635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도형 45"/>
          <p:cNvSpPr>
            <a:spLocks/>
          </p:cNvSpPr>
          <p:nvPr/>
        </p:nvSpPr>
        <p:spPr>
          <a:xfrm>
            <a:off x="2465070" y="5960745"/>
            <a:ext cx="3081655" cy="4635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80FD71E7-FEC2-F84F-B427-FDB1C370ECA8}"/>
              </a:ext>
            </a:extLst>
          </p:cNvPr>
          <p:cNvCxnSpPr>
            <a:cxnSpLocks/>
          </p:cNvCxnSpPr>
          <p:nvPr/>
        </p:nvCxnSpPr>
        <p:spPr>
          <a:xfrm>
            <a:off x="111125" y="4792980"/>
            <a:ext cx="2410460" cy="3810"/>
          </a:xfrm>
          <a:prstGeom prst="line">
            <a:avLst/>
          </a:prstGeom>
          <a:ln>
            <a:solidFill>
              <a:srgbClr val="03A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1E1232E-FFE1-0141-91FF-398619F81530}"/>
              </a:ext>
            </a:extLst>
          </p:cNvPr>
          <p:cNvCxnSpPr>
            <a:cxnSpLocks/>
          </p:cNvCxnSpPr>
          <p:nvPr/>
        </p:nvCxnSpPr>
        <p:spPr>
          <a:xfrm>
            <a:off x="136525" y="5986780"/>
            <a:ext cx="2410460" cy="3810"/>
          </a:xfrm>
          <a:prstGeom prst="line">
            <a:avLst/>
          </a:prstGeom>
          <a:ln>
            <a:solidFill>
              <a:srgbClr val="03A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F86DE2-1B1B-C145-BA98-7E84D2C60B86}"/>
              </a:ext>
            </a:extLst>
          </p:cNvPr>
          <p:cNvSpPr/>
          <p:nvPr/>
        </p:nvSpPr>
        <p:spPr>
          <a:xfrm>
            <a:off x="8686800" y="97790"/>
            <a:ext cx="3392805" cy="6653530"/>
          </a:xfrm>
          <a:prstGeom prst="rect">
            <a:avLst/>
          </a:prstGeom>
          <a:solidFill>
            <a:srgbClr val="59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15" name="텍스트 상자 43"/>
          <p:cNvSpPr txBox="1">
            <a:spLocks/>
          </p:cNvSpPr>
          <p:nvPr/>
        </p:nvSpPr>
        <p:spPr>
          <a:xfrm>
            <a:off x="2437765" y="2948940"/>
            <a:ext cx="2863850" cy="5867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Background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24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Ⅱ</a:t>
            </a: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. About Project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+mj-lt"/>
                <a:ea typeface="-윤고딕330" charset="0"/>
              </a:rPr>
              <a:t>Background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+mj-lt"/>
              <a:ea typeface="-윤고딕330" charset="0"/>
            </a:endParaRPr>
          </a:p>
        </p:txBody>
      </p:sp>
      <p:sp>
        <p:nvSpPr>
          <p:cNvPr id="21" name="직사각형 20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25" name="그림 24" descr="C:/Users/pig82/AppData/Roaming/PolarisOffice/ETemp/7104_18781880/fImage5738637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2375" y="1924050"/>
            <a:ext cx="3888105" cy="1378585"/>
          </a:xfrm>
          <a:prstGeom prst="rect">
            <a:avLst/>
          </a:prstGeom>
          <a:noFill/>
        </p:spPr>
      </p:pic>
      <p:pic>
        <p:nvPicPr>
          <p:cNvPr id="26" name="그림 25" descr="C:/Users/pig82/AppData/Roaming/PolarisOffice/ETemp/7104_18781880/fImage6285638633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9680" y="3270250"/>
            <a:ext cx="1544955" cy="1518285"/>
          </a:xfrm>
          <a:prstGeom prst="rect">
            <a:avLst/>
          </a:prstGeom>
          <a:noFill/>
        </p:spPr>
      </p:pic>
      <p:pic>
        <p:nvPicPr>
          <p:cNvPr id="27" name="그림 26" descr="C:/Users/pig82/AppData/Roaming/PolarisOffice/ETemp/7104_18781880/fImage21467589572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900" r="748" b="1869"/>
          <a:stretch>
            <a:fillRect/>
          </a:stretch>
        </p:blipFill>
        <p:spPr>
          <a:xfrm>
            <a:off x="6302375" y="1412875"/>
            <a:ext cx="4471035" cy="377571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6450330" y="2206625"/>
            <a:ext cx="3853180" cy="397510"/>
          </a:xfrm>
          <a:prstGeom prst="rect">
            <a:avLst/>
          </a:prstGeom>
          <a:solidFill>
            <a:srgbClr val="FF0000">
              <a:alpha val="3375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762000" y="5411470"/>
            <a:ext cx="10669270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strike="noStrike" cap="none" dirty="0">
                <a:solidFill>
                  <a:srgbClr val="FFA00E"/>
                </a:solidFill>
                <a:latin typeface="맑은 고딕" charset="0"/>
                <a:ea typeface="맑은 고딕" charset="0"/>
              </a:rPr>
              <a:t>『WAS Session Clustering』</a:t>
            </a:r>
            <a:endParaRPr lang="ko-KR" altLang="en-US" sz="6000" b="1" strike="noStrike" cap="none" dirty="0">
              <a:solidFill>
                <a:srgbClr val="03AFB9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5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Pages>20</Pages>
  <Words>404</Words>
  <Characters>0</Characters>
  <Application>Microsoft Office PowerPoint</Application>
  <DocSecurity>0</DocSecurity>
  <PresentationFormat>와이드스크린</PresentationFormat>
  <Lines>0</Lines>
  <Paragraphs>155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함초롬돋움</vt:lpstr>
      <vt:lpstr>Arial</vt:lpstr>
      <vt:lpstr>Office 테마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조현경</cp:lastModifiedBy>
  <cp:revision>11</cp:revision>
  <dcterms:modified xsi:type="dcterms:W3CDTF">2019-03-27T06:01:50Z</dcterms:modified>
</cp:coreProperties>
</file>